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</p:sldMasterIdLst>
  <p:notesMasterIdLst>
    <p:notesMasterId r:id="rId13"/>
  </p:notesMasterIdLst>
  <p:sldIdLst>
    <p:sldId id="269" r:id="rId3"/>
    <p:sldId id="298" r:id="rId4"/>
    <p:sldId id="299" r:id="rId5"/>
    <p:sldId id="300" r:id="rId6"/>
    <p:sldId id="301" r:id="rId7"/>
    <p:sldId id="302" r:id="rId8"/>
    <p:sldId id="303" r:id="rId9"/>
    <p:sldId id="305" r:id="rId10"/>
    <p:sldId id="304" r:id="rId11"/>
    <p:sldId id="30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  <a:srgbClr val="FF0000"/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814DC6-4176-40E8-80BF-041612518CB3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26628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0734CB-0742-4A13-A8C5-5BAB97F33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Вычисления устно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1A202-50AE-494E-8B6D-6BE46F00C2C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AAD38-89D8-4D48-A500-BA7CD41F0DD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54EAB-193F-49F1-AF27-11CA4B15AC1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EBEAE-9CA5-4979-AF22-050089C5DB1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C847D-BC4B-4C06-8145-5D88BFB51DB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91216-6855-436C-A215-B20BE2CC046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0EABB-8633-4052-8DD4-CEB8019BE2E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DF840-AA13-4DB5-89B6-6D029B829FC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562BE-9B2C-4441-BC18-C677AF7210E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A69B1-F3B4-419F-A1A2-B5CEB4F8CF6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94093-86C7-4865-9895-63D7C2E4047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D194E-A0E9-427F-A9E5-F02CB86231F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ABA3E-EA58-4F23-9E30-609D3782BE1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EDBB-AFC7-46A8-8981-5025EFE7060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8C7F6-1370-4726-A9EB-EE5DF4C8190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0BEA-E213-4FDD-BAE2-568C632814E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04D34-7CAB-46E9-8074-F526D612AE6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EBCD0-D0F5-4B5C-8477-784B00570A1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52ED3-A213-4154-B778-6DCBE28F956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23A82-EA7D-4DA1-9DF7-985FFAE95CC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6EB3B-E888-45EA-BE48-A9E510ED4EE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F30C-7D84-4605-A03E-B147BB6E6AD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18B45-EF24-4240-8E77-4C65887C660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6F0B7D7-5065-42CA-AB00-F5BB0C84120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  <p:sldLayoutId id="2147483668" r:id="rId12"/>
    <p:sldLayoutId id="214748366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5364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365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DB1B4859-023F-42F0-8ACC-B0457E01FD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4" r:id="rId3"/>
    <p:sldLayoutId id="2147483683" r:id="rId4"/>
    <p:sldLayoutId id="2147483682" r:id="rId5"/>
    <p:sldLayoutId id="2147483681" r:id="rId6"/>
    <p:sldLayoutId id="2147483688" r:id="rId7"/>
    <p:sldLayoutId id="2147483689" r:id="rId8"/>
    <p:sldLayoutId id="2147483680" r:id="rId9"/>
    <p:sldLayoutId id="2147483679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68313" y="1341438"/>
            <a:ext cx="7848601" cy="1462087"/>
          </a:xfrm>
        </p:spPr>
        <p:txBody>
          <a:bodyPr/>
          <a:lstStyle/>
          <a:p>
            <a:pPr eaLnBrk="1" hangingPunct="1"/>
            <a:r>
              <a:rPr lang="ru-RU" u="sng" smtClean="0"/>
              <a:t>Тема урок</a:t>
            </a:r>
            <a:r>
              <a:rPr lang="uk-UA" u="sng" smtClean="0"/>
              <a:t>у</a:t>
            </a:r>
            <a:r>
              <a:rPr lang="ru-RU" u="sng" smtClean="0"/>
              <a:t>: </a:t>
            </a:r>
            <a:br>
              <a:rPr lang="ru-RU" u="sng" smtClean="0"/>
            </a:br>
            <a:r>
              <a:rPr lang="ru-RU" sz="4400" smtClean="0"/>
              <a:t>М</a:t>
            </a:r>
            <a:r>
              <a:rPr lang="uk-UA" sz="4400" smtClean="0"/>
              <a:t>ноження раціональних чисел</a:t>
            </a:r>
            <a:r>
              <a:rPr lang="ru-RU" sz="4400" smtClean="0"/>
              <a:t>.</a:t>
            </a:r>
          </a:p>
        </p:txBody>
      </p:sp>
      <p:pic>
        <p:nvPicPr>
          <p:cNvPr id="27652" name="Picture 6" descr="j01962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4411662"/>
          </a:xfrm>
        </p:spPr>
        <p:txBody>
          <a:bodyPr/>
          <a:lstStyle/>
          <a:p>
            <a:pPr marL="571500" indent="-571500"/>
            <a:r>
              <a:rPr lang="uk-UA" sz="3600" smtClean="0"/>
              <a:t>Виконайте множення:</a:t>
            </a:r>
          </a:p>
          <a:p>
            <a:pPr marL="571500" indent="-571500"/>
            <a:r>
              <a:rPr lang="uk-UA" sz="3600" smtClean="0"/>
              <a:t>а) -16 · 2,5; </a:t>
            </a:r>
            <a:endParaRPr lang="en-US" sz="3600" smtClean="0"/>
          </a:p>
          <a:p>
            <a:pPr marL="571500" indent="-571500"/>
            <a:r>
              <a:rPr lang="uk-UA" sz="3600" smtClean="0"/>
              <a:t>б) 0,01 · (- 65);</a:t>
            </a:r>
            <a:endParaRPr lang="en-US" sz="3600" smtClean="0"/>
          </a:p>
          <a:p>
            <a:pPr marL="571500" indent="-571500"/>
            <a:r>
              <a:rPr lang="uk-UA" sz="3600" smtClean="0"/>
              <a:t> в) -100 · 0,02; </a:t>
            </a:r>
            <a:endParaRPr lang="en-US" sz="3600" smtClean="0"/>
          </a:p>
          <a:p>
            <a:pPr marL="571500" indent="-571500"/>
            <a:r>
              <a:rPr lang="uk-UA" sz="3600" smtClean="0"/>
              <a:t>г) -4 · (-10,5);</a:t>
            </a:r>
          </a:p>
          <a:p>
            <a:pPr marL="571500" indent="-571500"/>
            <a:r>
              <a:rPr lang="uk-UA" sz="3600" smtClean="0"/>
              <a:t>д) -5</a:t>
            </a:r>
            <a:r>
              <a:rPr lang="ru-RU" sz="3600" smtClean="0"/>
              <a:t>,2</a:t>
            </a:r>
            <a:r>
              <a:rPr lang="uk-UA" sz="3600" smtClean="0"/>
              <a:t> · 3,5;</a:t>
            </a:r>
            <a:endParaRPr lang="ru-RU" sz="36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827088" y="1989138"/>
          <a:ext cx="3240087" cy="506412"/>
        </p:xfrm>
        <a:graphic>
          <a:graphicData uri="http://schemas.openxmlformats.org/presentationml/2006/ole">
            <p:oleObj spid="_x0000_s79874" name="Формула" r:id="rId3" imgW="1396394" imgH="215806" progId="Equation.3">
              <p:embed/>
            </p:oleObj>
          </a:graphicData>
        </a:graphic>
      </p:graphicFrame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755650" y="2806700"/>
          <a:ext cx="3311525" cy="949325"/>
        </p:xfrm>
        <a:graphic>
          <a:graphicData uri="http://schemas.openxmlformats.org/presentationml/2006/ole">
            <p:oleObj spid="_x0000_s79875" name="Формула" r:id="rId4" imgW="1497950" imgH="431613" progId="Equation.3">
              <p:embed/>
            </p:oleObj>
          </a:graphicData>
        </a:graphic>
      </p:graphicFrame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755650" y="3797300"/>
          <a:ext cx="3240088" cy="1006475"/>
        </p:xfrm>
        <a:graphic>
          <a:graphicData uri="http://schemas.openxmlformats.org/presentationml/2006/ole">
            <p:oleObj spid="_x0000_s79876" name="Формула" r:id="rId5" imgW="1384300" imgH="431800" progId="Equation.3">
              <p:embed/>
            </p:oleObj>
          </a:graphicData>
        </a:graphic>
      </p:graphicFrame>
      <p:graphicFrame>
        <p:nvGraphicFramePr>
          <p:cNvPr id="79877" name="Group 5"/>
          <p:cNvGraphicFramePr>
            <a:graphicFrameLocks noGrp="1"/>
          </p:cNvGraphicFramePr>
          <p:nvPr/>
        </p:nvGraphicFramePr>
        <p:xfrm>
          <a:off x="539750" y="1700213"/>
          <a:ext cx="8208963" cy="3152775"/>
        </p:xfrm>
        <a:graphic>
          <a:graphicData uri="http://schemas.openxmlformats.org/drawingml/2006/table">
            <a:tbl>
              <a:tblPr/>
              <a:tblGrid>
                <a:gridCol w="3576638"/>
                <a:gridCol w="769937"/>
                <a:gridCol w="3862388"/>
              </a:tblGrid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3" name="Rectangle 23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9896" name="Object 24"/>
          <p:cNvGraphicFramePr>
            <a:graphicFrameLocks noChangeAspect="1"/>
          </p:cNvGraphicFramePr>
          <p:nvPr/>
        </p:nvGraphicFramePr>
        <p:xfrm>
          <a:off x="5075238" y="1987550"/>
          <a:ext cx="3527425" cy="533400"/>
        </p:xfrm>
        <a:graphic>
          <a:graphicData uri="http://schemas.openxmlformats.org/presentationml/2006/ole">
            <p:oleObj spid="_x0000_s79896" name="Формула" r:id="rId6" imgW="1447172" imgH="215806" progId="Equation.3">
              <p:embed/>
            </p:oleObj>
          </a:graphicData>
        </a:graphic>
      </p:graphicFrame>
      <p:sp>
        <p:nvSpPr>
          <p:cNvPr id="79897" name="AutoShape 25"/>
          <p:cNvSpPr>
            <a:spLocks noChangeArrowheads="1"/>
          </p:cNvSpPr>
          <p:nvPr/>
        </p:nvSpPr>
        <p:spPr bwMode="auto">
          <a:xfrm>
            <a:off x="1065213" y="185738"/>
            <a:ext cx="6675437" cy="565150"/>
          </a:xfrm>
          <a:prstGeom prst="roundRect">
            <a:avLst>
              <a:gd name="adj" fmla="val 16667"/>
            </a:avLst>
          </a:prstGeom>
          <a:noFill/>
          <a:ln w="38100" cmpd="dbl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>
                <a:solidFill>
                  <a:srgbClr val="CC0000"/>
                </a:solidFill>
                <a:latin typeface="Georgia" pitchFamily="18" charset="0"/>
              </a:rPr>
              <a:t>Математичний диктант</a:t>
            </a:r>
          </a:p>
        </p:txBody>
      </p:sp>
      <p:sp>
        <p:nvSpPr>
          <p:cNvPr id="79898" name="AutoShape 26"/>
          <p:cNvSpPr>
            <a:spLocks noChangeArrowheads="1"/>
          </p:cNvSpPr>
          <p:nvPr/>
        </p:nvSpPr>
        <p:spPr bwMode="auto">
          <a:xfrm>
            <a:off x="1547813" y="765175"/>
            <a:ext cx="2066925" cy="4968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 cmpd="dbl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CC0000"/>
                </a:solidFill>
                <a:latin typeface="Georgia" pitchFamily="18" charset="0"/>
              </a:rPr>
              <a:t>1 </a:t>
            </a:r>
            <a:r>
              <a:rPr lang="ru-RU" sz="2400" b="1" i="1">
                <a:solidFill>
                  <a:srgbClr val="CC0000"/>
                </a:solidFill>
                <a:latin typeface="Georgia" pitchFamily="18" charset="0"/>
              </a:rPr>
              <a:t>варіант</a:t>
            </a:r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auto">
          <a:xfrm>
            <a:off x="5651500" y="692150"/>
            <a:ext cx="2208213" cy="4968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 cmpd="dbl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solidFill>
                  <a:srgbClr val="CC0000"/>
                </a:solidFill>
                <a:latin typeface="Georgia" pitchFamily="18" charset="0"/>
              </a:rPr>
              <a:t>2</a:t>
            </a:r>
            <a:r>
              <a:rPr lang="en-US" sz="2400" b="1" i="1">
                <a:solidFill>
                  <a:srgbClr val="CC0000"/>
                </a:solidFill>
                <a:latin typeface="Georgia" pitchFamily="18" charset="0"/>
              </a:rPr>
              <a:t> </a:t>
            </a:r>
            <a:r>
              <a:rPr lang="ru-RU" sz="2400" b="1" i="1">
                <a:solidFill>
                  <a:srgbClr val="CC0000"/>
                </a:solidFill>
                <a:latin typeface="Georgia" pitchFamily="18" charset="0"/>
              </a:rPr>
              <a:t>варіант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3492500" y="1171575"/>
            <a:ext cx="230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solidFill>
                  <a:srgbClr val="003366"/>
                </a:solidFill>
                <a:latin typeface="Georgia" pitchFamily="18" charset="0"/>
              </a:rPr>
              <a:t>Обчислити:</a:t>
            </a:r>
            <a:endParaRPr lang="ru-RU" sz="2400" i="1">
              <a:solidFill>
                <a:srgbClr val="003366"/>
              </a:solidFill>
              <a:latin typeface="Georgia" pitchFamily="18" charset="0"/>
            </a:endParaRPr>
          </a:p>
        </p:txBody>
      </p:sp>
      <p:sp>
        <p:nvSpPr>
          <p:cNvPr id="79928" name="Rectangle 2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9902" name="Object 30"/>
          <p:cNvGraphicFramePr>
            <a:graphicFrameLocks noChangeAspect="1"/>
          </p:cNvGraphicFramePr>
          <p:nvPr/>
        </p:nvGraphicFramePr>
        <p:xfrm>
          <a:off x="5076825" y="2781300"/>
          <a:ext cx="3367088" cy="965200"/>
        </p:xfrm>
        <a:graphic>
          <a:graphicData uri="http://schemas.openxmlformats.org/presentationml/2006/ole">
            <p:oleObj spid="_x0000_s79902" name="Формула" r:id="rId7" imgW="1497950" imgH="431613" progId="Equation.3">
              <p:embed/>
            </p:oleObj>
          </a:graphicData>
        </a:graphic>
      </p:graphicFrame>
      <p:sp>
        <p:nvSpPr>
          <p:cNvPr id="79929" name="Rectangle 3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9904" name="Object 32"/>
          <p:cNvGraphicFramePr>
            <a:graphicFrameLocks noChangeAspect="1"/>
          </p:cNvGraphicFramePr>
          <p:nvPr/>
        </p:nvGraphicFramePr>
        <p:xfrm>
          <a:off x="5003800" y="3789363"/>
          <a:ext cx="3384550" cy="1001712"/>
        </p:xfrm>
        <a:graphic>
          <a:graphicData uri="http://schemas.openxmlformats.org/presentationml/2006/ole">
            <p:oleObj spid="_x0000_s79904" name="Формула" r:id="rId8" imgW="1447800" imgH="431800" progId="Equation.3">
              <p:embed/>
            </p:oleObj>
          </a:graphicData>
        </a:graphic>
      </p:graphicFrame>
      <p:sp>
        <p:nvSpPr>
          <p:cNvPr id="79905" name="AutoShape 33"/>
          <p:cNvSpPr>
            <a:spLocks noChangeArrowheads="1"/>
          </p:cNvSpPr>
          <p:nvPr/>
        </p:nvSpPr>
        <p:spPr bwMode="auto">
          <a:xfrm>
            <a:off x="1979613" y="4941888"/>
            <a:ext cx="5113337" cy="4968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38100" cmpd="dbl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solidFill>
                  <a:srgbClr val="CC0000"/>
                </a:solidFill>
                <a:latin typeface="Georgia" pitchFamily="18" charset="0"/>
              </a:rPr>
              <a:t>Перевірь сусіда по парті:</a:t>
            </a:r>
          </a:p>
        </p:txBody>
      </p:sp>
      <p:sp>
        <p:nvSpPr>
          <p:cNvPr id="79906" name="AutoShape 34"/>
          <p:cNvSpPr>
            <a:spLocks noChangeArrowheads="1"/>
          </p:cNvSpPr>
          <p:nvPr/>
        </p:nvSpPr>
        <p:spPr bwMode="auto">
          <a:xfrm>
            <a:off x="611188" y="2492375"/>
            <a:ext cx="144462" cy="3313113"/>
          </a:xfrm>
          <a:prstGeom prst="downArrow">
            <a:avLst>
              <a:gd name="adj1" fmla="val 50000"/>
              <a:gd name="adj2" fmla="val 573354"/>
            </a:avLst>
          </a:prstGeom>
          <a:gradFill rotWithShape="1">
            <a:gsLst>
              <a:gs pos="0">
                <a:srgbClr val="FFFFFF"/>
              </a:gs>
              <a:gs pos="50000">
                <a:srgbClr val="3366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07" name="AutoShape 35"/>
          <p:cNvSpPr>
            <a:spLocks noChangeArrowheads="1"/>
          </p:cNvSpPr>
          <p:nvPr/>
        </p:nvSpPr>
        <p:spPr bwMode="auto">
          <a:xfrm>
            <a:off x="8532813" y="2492375"/>
            <a:ext cx="144462" cy="3313113"/>
          </a:xfrm>
          <a:prstGeom prst="downArrow">
            <a:avLst>
              <a:gd name="adj1" fmla="val 50000"/>
              <a:gd name="adj2" fmla="val 573354"/>
            </a:avLst>
          </a:prstGeom>
          <a:gradFill rotWithShape="1">
            <a:gsLst>
              <a:gs pos="0">
                <a:srgbClr val="FFFFFF"/>
              </a:gs>
              <a:gs pos="50000">
                <a:srgbClr val="3366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08" name="AutoShape 36"/>
          <p:cNvSpPr>
            <a:spLocks noChangeArrowheads="1"/>
          </p:cNvSpPr>
          <p:nvPr/>
        </p:nvSpPr>
        <p:spPr bwMode="auto">
          <a:xfrm>
            <a:off x="250825" y="5805488"/>
            <a:ext cx="1174750" cy="603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rgbClr val="CCEC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7,9</a:t>
            </a:r>
          </a:p>
        </p:txBody>
      </p:sp>
      <p:sp>
        <p:nvSpPr>
          <p:cNvPr id="79909" name="AutoShape 37"/>
          <p:cNvSpPr>
            <a:spLocks noChangeArrowheads="1"/>
          </p:cNvSpPr>
          <p:nvPr/>
        </p:nvSpPr>
        <p:spPr bwMode="auto">
          <a:xfrm>
            <a:off x="7740650" y="5805488"/>
            <a:ext cx="1174750" cy="603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rgbClr val="CCEC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15,7</a:t>
            </a:r>
          </a:p>
        </p:txBody>
      </p:sp>
      <p:sp>
        <p:nvSpPr>
          <p:cNvPr id="79910" name="AutoShape 38"/>
          <p:cNvSpPr>
            <a:spLocks noChangeArrowheads="1"/>
          </p:cNvSpPr>
          <p:nvPr/>
        </p:nvSpPr>
        <p:spPr bwMode="auto">
          <a:xfrm rot="-1507176">
            <a:off x="1411288" y="3544888"/>
            <a:ext cx="150812" cy="2474912"/>
          </a:xfrm>
          <a:prstGeom prst="downArrow">
            <a:avLst>
              <a:gd name="adj1" fmla="val 50000"/>
              <a:gd name="adj2" fmla="val 410264"/>
            </a:avLst>
          </a:prstGeom>
          <a:gradFill rotWithShape="1">
            <a:gsLst>
              <a:gs pos="0">
                <a:srgbClr val="FFFFFF"/>
              </a:gs>
              <a:gs pos="50000">
                <a:srgbClr val="3366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11" name="AutoShape 39"/>
          <p:cNvSpPr>
            <a:spLocks noChangeArrowheads="1"/>
          </p:cNvSpPr>
          <p:nvPr/>
        </p:nvSpPr>
        <p:spPr bwMode="auto">
          <a:xfrm rot="1610778">
            <a:off x="7524750" y="3573463"/>
            <a:ext cx="144463" cy="2519362"/>
          </a:xfrm>
          <a:prstGeom prst="downArrow">
            <a:avLst>
              <a:gd name="adj1" fmla="val 50000"/>
              <a:gd name="adj2" fmla="val 435987"/>
            </a:avLst>
          </a:prstGeom>
          <a:gradFill rotWithShape="1">
            <a:gsLst>
              <a:gs pos="0">
                <a:srgbClr val="FFFFFF"/>
              </a:gs>
              <a:gs pos="50000">
                <a:srgbClr val="3366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12" name="AutoShape 40"/>
          <p:cNvSpPr>
            <a:spLocks noChangeArrowheads="1"/>
          </p:cNvSpPr>
          <p:nvPr/>
        </p:nvSpPr>
        <p:spPr bwMode="auto">
          <a:xfrm>
            <a:off x="1692275" y="5949950"/>
            <a:ext cx="1101725" cy="603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rgbClr val="CCEC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– 5</a:t>
            </a:r>
          </a:p>
        </p:txBody>
      </p:sp>
      <p:sp>
        <p:nvSpPr>
          <p:cNvPr id="79913" name="AutoShape 41"/>
          <p:cNvSpPr>
            <a:spLocks noChangeArrowheads="1"/>
          </p:cNvSpPr>
          <p:nvPr/>
        </p:nvSpPr>
        <p:spPr bwMode="auto">
          <a:xfrm>
            <a:off x="6300788" y="6021388"/>
            <a:ext cx="1136650" cy="603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rgbClr val="CCEC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– 3</a:t>
            </a:r>
          </a:p>
        </p:txBody>
      </p:sp>
      <p:sp>
        <p:nvSpPr>
          <p:cNvPr id="79914" name="AutoShape 42"/>
          <p:cNvSpPr>
            <a:spLocks noChangeArrowheads="1"/>
          </p:cNvSpPr>
          <p:nvPr/>
        </p:nvSpPr>
        <p:spPr bwMode="auto">
          <a:xfrm>
            <a:off x="3924300" y="4581525"/>
            <a:ext cx="142875" cy="1439863"/>
          </a:xfrm>
          <a:prstGeom prst="downArrow">
            <a:avLst>
              <a:gd name="adj1" fmla="val 50000"/>
              <a:gd name="adj2" fmla="val 251945"/>
            </a:avLst>
          </a:prstGeom>
          <a:gradFill rotWithShape="1">
            <a:gsLst>
              <a:gs pos="0">
                <a:srgbClr val="FFFFFF"/>
              </a:gs>
              <a:gs pos="50000">
                <a:srgbClr val="3366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15" name="AutoShape 43"/>
          <p:cNvSpPr>
            <a:spLocks noChangeArrowheads="1"/>
          </p:cNvSpPr>
          <p:nvPr/>
        </p:nvSpPr>
        <p:spPr bwMode="auto">
          <a:xfrm>
            <a:off x="4932363" y="4581525"/>
            <a:ext cx="144462" cy="1439863"/>
          </a:xfrm>
          <a:prstGeom prst="downArrow">
            <a:avLst>
              <a:gd name="adj1" fmla="val 50000"/>
              <a:gd name="adj2" fmla="val 249177"/>
            </a:avLst>
          </a:prstGeom>
          <a:gradFill rotWithShape="1">
            <a:gsLst>
              <a:gs pos="0">
                <a:srgbClr val="FFFFFF"/>
              </a:gs>
              <a:gs pos="50000">
                <a:srgbClr val="3366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9916" name="Group 44"/>
          <p:cNvGrpSpPr>
            <a:grpSpLocks/>
          </p:cNvGrpSpPr>
          <p:nvPr/>
        </p:nvGrpSpPr>
        <p:grpSpPr bwMode="auto">
          <a:xfrm>
            <a:off x="3203575" y="6053138"/>
            <a:ext cx="1008063" cy="804862"/>
            <a:chOff x="1066" y="2886"/>
            <a:chExt cx="635" cy="507"/>
          </a:xfrm>
        </p:grpSpPr>
        <p:sp>
          <p:nvSpPr>
            <p:cNvPr id="79948" name="AutoShape 45"/>
            <p:cNvSpPr>
              <a:spLocks noChangeArrowheads="1"/>
            </p:cNvSpPr>
            <p:nvPr/>
          </p:nvSpPr>
          <p:spPr bwMode="auto">
            <a:xfrm>
              <a:off x="1066" y="2886"/>
              <a:ext cx="635" cy="50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8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79949" name="Line 46"/>
            <p:cNvSpPr>
              <a:spLocks noChangeShapeType="1"/>
            </p:cNvSpPr>
            <p:nvPr/>
          </p:nvSpPr>
          <p:spPr bwMode="auto">
            <a:xfrm>
              <a:off x="1278" y="3121"/>
              <a:ext cx="337" cy="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950" name="Rectangle 47"/>
            <p:cNvSpPr>
              <a:spLocks noChangeArrowheads="1"/>
            </p:cNvSpPr>
            <p:nvPr/>
          </p:nvSpPr>
          <p:spPr bwMode="auto">
            <a:xfrm>
              <a:off x="1334" y="2894"/>
              <a:ext cx="28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ru-RU" sz="2800" b="1">
                  <a:solidFill>
                    <a:srgbClr val="CC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79951" name="Text Box 48"/>
            <p:cNvSpPr txBox="1">
              <a:spLocks noChangeArrowheads="1"/>
            </p:cNvSpPr>
            <p:nvPr/>
          </p:nvSpPr>
          <p:spPr bwMode="auto">
            <a:xfrm>
              <a:off x="1066" y="2953"/>
              <a:ext cx="2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ru-RU" sz="2800" b="1">
                  <a:solidFill>
                    <a:srgbClr val="CC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79952" name="Rectangle 49"/>
            <p:cNvSpPr>
              <a:spLocks noChangeArrowheads="1"/>
            </p:cNvSpPr>
            <p:nvPr/>
          </p:nvSpPr>
          <p:spPr bwMode="auto">
            <a:xfrm>
              <a:off x="1334" y="3121"/>
              <a:ext cx="28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ru-RU" sz="2800" b="1">
                  <a:solidFill>
                    <a:srgbClr val="CC0000"/>
                  </a:solidFill>
                  <a:latin typeface="Times New Roman" pitchFamily="18" charset="0"/>
                </a:rPr>
                <a:t>7</a:t>
              </a:r>
            </a:p>
          </p:txBody>
        </p:sp>
      </p:grpSp>
      <p:grpSp>
        <p:nvGrpSpPr>
          <p:cNvPr id="79922" name="Group 50"/>
          <p:cNvGrpSpPr>
            <a:grpSpLocks/>
          </p:cNvGrpSpPr>
          <p:nvPr/>
        </p:nvGrpSpPr>
        <p:grpSpPr bwMode="auto">
          <a:xfrm>
            <a:off x="4572000" y="6021388"/>
            <a:ext cx="1008063" cy="839787"/>
            <a:chOff x="4241" y="3784"/>
            <a:chExt cx="635" cy="540"/>
          </a:xfrm>
        </p:grpSpPr>
        <p:sp>
          <p:nvSpPr>
            <p:cNvPr id="79943" name="AutoShape 51"/>
            <p:cNvSpPr>
              <a:spLocks noChangeArrowheads="1"/>
            </p:cNvSpPr>
            <p:nvPr/>
          </p:nvSpPr>
          <p:spPr bwMode="auto">
            <a:xfrm>
              <a:off x="4241" y="3784"/>
              <a:ext cx="635" cy="53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800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79944" name="Line 52"/>
            <p:cNvSpPr>
              <a:spLocks noChangeShapeType="1"/>
            </p:cNvSpPr>
            <p:nvPr/>
          </p:nvSpPr>
          <p:spPr bwMode="auto">
            <a:xfrm>
              <a:off x="4440" y="4021"/>
              <a:ext cx="388" cy="1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945" name="Rectangle 53"/>
            <p:cNvSpPr>
              <a:spLocks noChangeArrowheads="1"/>
            </p:cNvSpPr>
            <p:nvPr/>
          </p:nvSpPr>
          <p:spPr bwMode="auto">
            <a:xfrm>
              <a:off x="4513" y="3838"/>
              <a:ext cx="328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ru-RU" sz="2800" b="1" u="sng">
                  <a:solidFill>
                    <a:srgbClr val="CC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9946" name="Text Box 54"/>
            <p:cNvSpPr txBox="1">
              <a:spLocks noChangeArrowheads="1"/>
            </p:cNvSpPr>
            <p:nvPr/>
          </p:nvSpPr>
          <p:spPr bwMode="auto">
            <a:xfrm>
              <a:off x="4241" y="3884"/>
              <a:ext cx="29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ru-RU" sz="2800" b="1">
                  <a:solidFill>
                    <a:srgbClr val="CC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79947" name="Rectangle 55"/>
            <p:cNvSpPr>
              <a:spLocks noChangeArrowheads="1"/>
            </p:cNvSpPr>
            <p:nvPr/>
          </p:nvSpPr>
          <p:spPr bwMode="auto">
            <a:xfrm>
              <a:off x="4504" y="4050"/>
              <a:ext cx="326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ru-RU" sz="2800" b="1">
                  <a:solidFill>
                    <a:srgbClr val="CC0000"/>
                  </a:solidFill>
                  <a:latin typeface="Times New Roman" pitchFamily="18" charset="0"/>
                </a:rPr>
                <a:t>11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9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9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9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9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9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9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9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9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9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9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9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7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9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9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9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9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9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9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1000"/>
                                        <p:tgtEl>
                                          <p:spTgt spid="7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9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9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79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9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9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7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97" grpId="0"/>
      <p:bldP spid="79898" grpId="0" animBg="1"/>
      <p:bldP spid="79899" grpId="0" animBg="1"/>
      <p:bldP spid="79900" grpId="0"/>
      <p:bldP spid="79905" grpId="0" animBg="1"/>
      <p:bldP spid="79906" grpId="0" animBg="1"/>
      <p:bldP spid="79907" grpId="0" animBg="1"/>
      <p:bldP spid="79908" grpId="0" animBg="1"/>
      <p:bldP spid="79909" grpId="0" animBg="1"/>
      <p:bldP spid="79910" grpId="0" animBg="1"/>
      <p:bldP spid="79911" grpId="0" animBg="1"/>
      <p:bldP spid="79912" grpId="0" animBg="1"/>
      <p:bldP spid="79913" grpId="0" animBg="1"/>
      <p:bldP spid="79914" grpId="0" animBg="1"/>
      <p:bldP spid="799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anchor="ctr"/>
          <a:lstStyle/>
          <a:p>
            <a:r>
              <a:rPr lang="ru-RU" b="0" i="1" smtClean="0">
                <a:solidFill>
                  <a:srgbClr val="CC0000"/>
                </a:solidFill>
                <a:latin typeface="Georgia" pitchFamily="18" charset="0"/>
              </a:rPr>
              <a:t>Повторення</a:t>
            </a:r>
          </a:p>
        </p:txBody>
      </p:sp>
      <p:grpSp>
        <p:nvGrpSpPr>
          <p:cNvPr id="82947" name="Group 3"/>
          <p:cNvGrpSpPr>
            <a:grpSpLocks/>
          </p:cNvGrpSpPr>
          <p:nvPr/>
        </p:nvGrpSpPr>
        <p:grpSpPr bwMode="auto">
          <a:xfrm>
            <a:off x="250825" y="2133600"/>
            <a:ext cx="8569325" cy="914400"/>
            <a:chOff x="158" y="1480"/>
            <a:chExt cx="5398" cy="576"/>
          </a:xfrm>
        </p:grpSpPr>
        <p:sp>
          <p:nvSpPr>
            <p:cNvPr id="80937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400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      -9      -8      -7</a:t>
              </a:r>
              <a:r>
                <a:rPr lang="ru-RU" sz="2400" b="1" i="1">
                  <a:latin typeface="Times New Roman" pitchFamily="18" charset="0"/>
                </a:rPr>
                <a:t>      -</a:t>
              </a:r>
              <a:r>
                <a:rPr lang="ru-RU" sz="2400" b="1">
                  <a:latin typeface="Times New Roman" pitchFamily="18" charset="0"/>
                </a:rPr>
                <a:t>6</a:t>
              </a:r>
              <a:r>
                <a:rPr lang="ru-RU" sz="2400" b="1" i="1">
                  <a:latin typeface="Georgia" pitchFamily="18" charset="0"/>
                </a:rPr>
                <a:t>      </a:t>
              </a:r>
              <a:r>
                <a:rPr lang="ru-RU" sz="2400" b="1">
                  <a:latin typeface="Times New Roman" pitchFamily="18" charset="0"/>
                </a:rPr>
                <a:t>-5      -4      -3      -2      -1        0       1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80938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9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0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1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2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3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4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5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6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7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8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9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961" name="Freeform 17"/>
          <p:cNvSpPr>
            <a:spLocks/>
          </p:cNvSpPr>
          <p:nvPr/>
        </p:nvSpPr>
        <p:spPr bwMode="auto">
          <a:xfrm>
            <a:off x="6719888" y="2147888"/>
            <a:ext cx="720725" cy="392112"/>
          </a:xfrm>
          <a:custGeom>
            <a:avLst/>
            <a:gdLst>
              <a:gd name="T0" fmla="*/ 2147483647 w 454"/>
              <a:gd name="T1" fmla="*/ 2147483647 h 247"/>
              <a:gd name="T2" fmla="*/ 2147483647 w 454"/>
              <a:gd name="T3" fmla="*/ 2147483647 h 247"/>
              <a:gd name="T4" fmla="*/ 2147483647 w 454"/>
              <a:gd name="T5" fmla="*/ 0 h 247"/>
              <a:gd name="T6" fmla="*/ 2147483647 w 454"/>
              <a:gd name="T7" fmla="*/ 2147483647 h 247"/>
              <a:gd name="T8" fmla="*/ 0 w 454"/>
              <a:gd name="T9" fmla="*/ 2147483647 h 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247"/>
              <a:gd name="T17" fmla="*/ 454 w 454"/>
              <a:gd name="T18" fmla="*/ 247 h 2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247">
                <a:moveTo>
                  <a:pt x="454" y="210"/>
                </a:moveTo>
                <a:cubicBezTo>
                  <a:pt x="441" y="187"/>
                  <a:pt x="408" y="108"/>
                  <a:pt x="375" y="73"/>
                </a:cubicBezTo>
                <a:cubicBezTo>
                  <a:pt x="342" y="38"/>
                  <a:pt x="302" y="0"/>
                  <a:pt x="256" y="0"/>
                </a:cubicBezTo>
                <a:cubicBezTo>
                  <a:pt x="210" y="0"/>
                  <a:pt x="144" y="32"/>
                  <a:pt x="101" y="73"/>
                </a:cubicBezTo>
                <a:cubicBezTo>
                  <a:pt x="58" y="114"/>
                  <a:pt x="21" y="211"/>
                  <a:pt x="0" y="24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62" name="Freeform 18"/>
          <p:cNvSpPr>
            <a:spLocks/>
          </p:cNvSpPr>
          <p:nvPr/>
        </p:nvSpPr>
        <p:spPr bwMode="auto">
          <a:xfrm>
            <a:off x="6008688" y="2143125"/>
            <a:ext cx="715962" cy="415925"/>
          </a:xfrm>
          <a:custGeom>
            <a:avLst/>
            <a:gdLst>
              <a:gd name="T0" fmla="*/ 2147483647 w 451"/>
              <a:gd name="T1" fmla="*/ 2147483647 h 262"/>
              <a:gd name="T2" fmla="*/ 2147483647 w 451"/>
              <a:gd name="T3" fmla="*/ 2147483647 h 262"/>
              <a:gd name="T4" fmla="*/ 2147483647 w 451"/>
              <a:gd name="T5" fmla="*/ 2147483647 h 262"/>
              <a:gd name="T6" fmla="*/ 2147483647 w 451"/>
              <a:gd name="T7" fmla="*/ 2147483647 h 262"/>
              <a:gd name="T8" fmla="*/ 0 w 451"/>
              <a:gd name="T9" fmla="*/ 2147483647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1"/>
              <a:gd name="T16" fmla="*/ 0 h 262"/>
              <a:gd name="T17" fmla="*/ 451 w 451"/>
              <a:gd name="T18" fmla="*/ 262 h 2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1" h="262">
                <a:moveTo>
                  <a:pt x="451" y="262"/>
                </a:moveTo>
                <a:cubicBezTo>
                  <a:pt x="435" y="228"/>
                  <a:pt x="394" y="101"/>
                  <a:pt x="357" y="58"/>
                </a:cubicBezTo>
                <a:cubicBezTo>
                  <a:pt x="320" y="15"/>
                  <a:pt x="275" y="0"/>
                  <a:pt x="229" y="3"/>
                </a:cubicBezTo>
                <a:cubicBezTo>
                  <a:pt x="183" y="6"/>
                  <a:pt x="120" y="33"/>
                  <a:pt x="82" y="76"/>
                </a:cubicBezTo>
                <a:cubicBezTo>
                  <a:pt x="44" y="119"/>
                  <a:pt x="17" y="221"/>
                  <a:pt x="0" y="25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63" name="Freeform 19"/>
          <p:cNvSpPr>
            <a:spLocks/>
          </p:cNvSpPr>
          <p:nvPr/>
        </p:nvSpPr>
        <p:spPr bwMode="auto">
          <a:xfrm>
            <a:off x="5297488" y="2128838"/>
            <a:ext cx="706437" cy="430212"/>
          </a:xfrm>
          <a:custGeom>
            <a:avLst/>
            <a:gdLst>
              <a:gd name="T0" fmla="*/ 2147483647 w 445"/>
              <a:gd name="T1" fmla="*/ 2147483647 h 271"/>
              <a:gd name="T2" fmla="*/ 2147483647 w 445"/>
              <a:gd name="T3" fmla="*/ 2147483647 h 271"/>
              <a:gd name="T4" fmla="*/ 2147483647 w 445"/>
              <a:gd name="T5" fmla="*/ 2147483647 h 271"/>
              <a:gd name="T6" fmla="*/ 2147483647 w 445"/>
              <a:gd name="T7" fmla="*/ 2147483647 h 271"/>
              <a:gd name="T8" fmla="*/ 0 w 445"/>
              <a:gd name="T9" fmla="*/ 2147483647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5"/>
              <a:gd name="T16" fmla="*/ 0 h 271"/>
              <a:gd name="T17" fmla="*/ 445 w 445"/>
              <a:gd name="T18" fmla="*/ 271 h 2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5" h="271">
                <a:moveTo>
                  <a:pt x="445" y="271"/>
                </a:moveTo>
                <a:cubicBezTo>
                  <a:pt x="432" y="240"/>
                  <a:pt x="402" y="130"/>
                  <a:pt x="366" y="85"/>
                </a:cubicBezTo>
                <a:cubicBezTo>
                  <a:pt x="330" y="40"/>
                  <a:pt x="275" y="6"/>
                  <a:pt x="229" y="3"/>
                </a:cubicBezTo>
                <a:cubicBezTo>
                  <a:pt x="183" y="0"/>
                  <a:pt x="130" y="23"/>
                  <a:pt x="92" y="67"/>
                </a:cubicBezTo>
                <a:cubicBezTo>
                  <a:pt x="54" y="111"/>
                  <a:pt x="19" y="226"/>
                  <a:pt x="0" y="26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64" name="Text Box 20"/>
          <p:cNvSpPr txBox="1">
            <a:spLocks noChangeArrowheads="1"/>
          </p:cNvSpPr>
          <p:nvPr/>
        </p:nvSpPr>
        <p:spPr bwMode="auto">
          <a:xfrm>
            <a:off x="6804025" y="1628775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82965" name="Text Box 21"/>
          <p:cNvSpPr txBox="1">
            <a:spLocks noChangeArrowheads="1"/>
          </p:cNvSpPr>
          <p:nvPr/>
        </p:nvSpPr>
        <p:spPr bwMode="auto">
          <a:xfrm>
            <a:off x="6156325" y="1628775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82966" name="Text Box 22"/>
          <p:cNvSpPr txBox="1">
            <a:spLocks noChangeArrowheads="1"/>
          </p:cNvSpPr>
          <p:nvPr/>
        </p:nvSpPr>
        <p:spPr bwMode="auto">
          <a:xfrm>
            <a:off x="5435600" y="1628775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82968" name="Text Box 24"/>
          <p:cNvSpPr txBox="1">
            <a:spLocks noChangeArrowheads="1"/>
          </p:cNvSpPr>
          <p:nvPr/>
        </p:nvSpPr>
        <p:spPr bwMode="auto">
          <a:xfrm>
            <a:off x="179388" y="3068638"/>
            <a:ext cx="484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C0000"/>
                </a:solidFill>
                <a:latin typeface="Times New Roman" pitchFamily="18" charset="0"/>
              </a:rPr>
              <a:t>-1 + (-1) + (-1) + (-1)= -4</a:t>
            </a:r>
          </a:p>
        </p:txBody>
      </p:sp>
      <p:sp>
        <p:nvSpPr>
          <p:cNvPr id="82969" name="Text Box 25"/>
          <p:cNvSpPr txBox="1">
            <a:spLocks noChangeArrowheads="1"/>
          </p:cNvSpPr>
          <p:nvPr/>
        </p:nvSpPr>
        <p:spPr bwMode="auto">
          <a:xfrm>
            <a:off x="5076825" y="3068638"/>
            <a:ext cx="2425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latin typeface="Times New Roman" pitchFamily="18" charset="0"/>
              </a:rPr>
              <a:t>(-1) * 4 = -4</a:t>
            </a:r>
          </a:p>
        </p:txBody>
      </p:sp>
      <p:grpSp>
        <p:nvGrpSpPr>
          <p:cNvPr id="82971" name="Group 27"/>
          <p:cNvGrpSpPr>
            <a:grpSpLocks/>
          </p:cNvGrpSpPr>
          <p:nvPr/>
        </p:nvGrpSpPr>
        <p:grpSpPr bwMode="auto">
          <a:xfrm>
            <a:off x="323850" y="4581525"/>
            <a:ext cx="8569325" cy="914400"/>
            <a:chOff x="158" y="1480"/>
            <a:chExt cx="5398" cy="576"/>
          </a:xfrm>
        </p:grpSpPr>
        <p:sp>
          <p:nvSpPr>
            <p:cNvPr id="80924" name="Rectangle 28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400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      -9      -8      -7</a:t>
              </a:r>
              <a:r>
                <a:rPr lang="ru-RU" sz="2400" b="1" i="1">
                  <a:latin typeface="Times New Roman" pitchFamily="18" charset="0"/>
                </a:rPr>
                <a:t>      -</a:t>
              </a:r>
              <a:r>
                <a:rPr lang="ru-RU" sz="2400" b="1">
                  <a:latin typeface="Times New Roman" pitchFamily="18" charset="0"/>
                </a:rPr>
                <a:t>6</a:t>
              </a:r>
              <a:r>
                <a:rPr lang="ru-RU" sz="2400" b="1" i="1">
                  <a:latin typeface="Georgia" pitchFamily="18" charset="0"/>
                </a:rPr>
                <a:t>      </a:t>
              </a:r>
              <a:r>
                <a:rPr lang="ru-RU" sz="2400" b="1">
                  <a:latin typeface="Times New Roman" pitchFamily="18" charset="0"/>
                </a:rPr>
                <a:t>-5      -4      -3      -2      -1        0       1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80925" name="Line 29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26" name="Line 30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27" name="Line 31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28" name="Line 32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29" name="Line 33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0" name="Line 34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1" name="Line 35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2" name="Line 36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3" name="Line 37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4" name="Line 38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5" name="Line 39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6" name="Line 40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985" name="Text Box 41"/>
          <p:cNvSpPr txBox="1">
            <a:spLocks noChangeArrowheads="1"/>
          </p:cNvSpPr>
          <p:nvPr/>
        </p:nvSpPr>
        <p:spPr bwMode="auto">
          <a:xfrm>
            <a:off x="6948488" y="4076700"/>
            <a:ext cx="481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82986" name="Text Box 42"/>
          <p:cNvSpPr txBox="1">
            <a:spLocks noChangeArrowheads="1"/>
          </p:cNvSpPr>
          <p:nvPr/>
        </p:nvSpPr>
        <p:spPr bwMode="auto">
          <a:xfrm>
            <a:off x="6227763" y="4076700"/>
            <a:ext cx="481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82988" name="Text Box 44"/>
          <p:cNvSpPr txBox="1">
            <a:spLocks noChangeArrowheads="1"/>
          </p:cNvSpPr>
          <p:nvPr/>
        </p:nvSpPr>
        <p:spPr bwMode="auto">
          <a:xfrm>
            <a:off x="1547813" y="5445125"/>
            <a:ext cx="730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C0000"/>
                </a:solidFill>
                <a:latin typeface="Times New Roman" pitchFamily="18" charset="0"/>
              </a:rPr>
              <a:t>-1 + (-1) + (-1) + (-1) + (-1) + (-1) = -6</a:t>
            </a:r>
          </a:p>
        </p:txBody>
      </p:sp>
      <p:sp>
        <p:nvSpPr>
          <p:cNvPr id="82989" name="Text Box 45"/>
          <p:cNvSpPr txBox="1">
            <a:spLocks noChangeArrowheads="1"/>
          </p:cNvSpPr>
          <p:nvPr/>
        </p:nvSpPr>
        <p:spPr bwMode="auto">
          <a:xfrm>
            <a:off x="5219700" y="6216650"/>
            <a:ext cx="2425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latin typeface="Times New Roman" pitchFamily="18" charset="0"/>
              </a:rPr>
              <a:t>(-1) * 6 = -6</a:t>
            </a:r>
          </a:p>
        </p:txBody>
      </p:sp>
      <p:sp>
        <p:nvSpPr>
          <p:cNvPr id="82991" name="Freeform 47"/>
          <p:cNvSpPr>
            <a:spLocks/>
          </p:cNvSpPr>
          <p:nvPr/>
        </p:nvSpPr>
        <p:spPr bwMode="auto">
          <a:xfrm>
            <a:off x="4572000" y="2133600"/>
            <a:ext cx="706438" cy="430213"/>
          </a:xfrm>
          <a:custGeom>
            <a:avLst/>
            <a:gdLst>
              <a:gd name="T0" fmla="*/ 2147483647 w 445"/>
              <a:gd name="T1" fmla="*/ 2147483647 h 271"/>
              <a:gd name="T2" fmla="*/ 2147483647 w 445"/>
              <a:gd name="T3" fmla="*/ 2147483647 h 271"/>
              <a:gd name="T4" fmla="*/ 2147483647 w 445"/>
              <a:gd name="T5" fmla="*/ 2147483647 h 271"/>
              <a:gd name="T6" fmla="*/ 2147483647 w 445"/>
              <a:gd name="T7" fmla="*/ 2147483647 h 271"/>
              <a:gd name="T8" fmla="*/ 0 w 445"/>
              <a:gd name="T9" fmla="*/ 2147483647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5"/>
              <a:gd name="T16" fmla="*/ 0 h 271"/>
              <a:gd name="T17" fmla="*/ 445 w 445"/>
              <a:gd name="T18" fmla="*/ 271 h 2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5" h="271">
                <a:moveTo>
                  <a:pt x="445" y="271"/>
                </a:moveTo>
                <a:cubicBezTo>
                  <a:pt x="432" y="240"/>
                  <a:pt x="402" y="130"/>
                  <a:pt x="366" y="85"/>
                </a:cubicBezTo>
                <a:cubicBezTo>
                  <a:pt x="330" y="40"/>
                  <a:pt x="275" y="6"/>
                  <a:pt x="229" y="3"/>
                </a:cubicBezTo>
                <a:cubicBezTo>
                  <a:pt x="183" y="0"/>
                  <a:pt x="130" y="23"/>
                  <a:pt x="92" y="67"/>
                </a:cubicBezTo>
                <a:cubicBezTo>
                  <a:pt x="54" y="111"/>
                  <a:pt x="19" y="226"/>
                  <a:pt x="0" y="26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92" name="Text Box 48"/>
          <p:cNvSpPr txBox="1">
            <a:spLocks noChangeArrowheads="1"/>
          </p:cNvSpPr>
          <p:nvPr/>
        </p:nvSpPr>
        <p:spPr bwMode="auto">
          <a:xfrm>
            <a:off x="4643438" y="1628775"/>
            <a:ext cx="481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82993" name="Freeform 49"/>
          <p:cNvSpPr>
            <a:spLocks/>
          </p:cNvSpPr>
          <p:nvPr/>
        </p:nvSpPr>
        <p:spPr bwMode="auto">
          <a:xfrm>
            <a:off x="6804025" y="4581525"/>
            <a:ext cx="720725" cy="392113"/>
          </a:xfrm>
          <a:custGeom>
            <a:avLst/>
            <a:gdLst>
              <a:gd name="T0" fmla="*/ 2147483647 w 454"/>
              <a:gd name="T1" fmla="*/ 2147483647 h 247"/>
              <a:gd name="T2" fmla="*/ 2147483647 w 454"/>
              <a:gd name="T3" fmla="*/ 2147483647 h 247"/>
              <a:gd name="T4" fmla="*/ 2147483647 w 454"/>
              <a:gd name="T5" fmla="*/ 0 h 247"/>
              <a:gd name="T6" fmla="*/ 2147483647 w 454"/>
              <a:gd name="T7" fmla="*/ 2147483647 h 247"/>
              <a:gd name="T8" fmla="*/ 0 w 454"/>
              <a:gd name="T9" fmla="*/ 2147483647 h 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247"/>
              <a:gd name="T17" fmla="*/ 454 w 454"/>
              <a:gd name="T18" fmla="*/ 247 h 2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247">
                <a:moveTo>
                  <a:pt x="454" y="210"/>
                </a:moveTo>
                <a:cubicBezTo>
                  <a:pt x="441" y="187"/>
                  <a:pt x="408" y="108"/>
                  <a:pt x="375" y="73"/>
                </a:cubicBezTo>
                <a:cubicBezTo>
                  <a:pt x="342" y="38"/>
                  <a:pt x="302" y="0"/>
                  <a:pt x="256" y="0"/>
                </a:cubicBezTo>
                <a:cubicBezTo>
                  <a:pt x="210" y="0"/>
                  <a:pt x="144" y="32"/>
                  <a:pt x="101" y="73"/>
                </a:cubicBezTo>
                <a:cubicBezTo>
                  <a:pt x="58" y="114"/>
                  <a:pt x="21" y="211"/>
                  <a:pt x="0" y="24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94" name="Freeform 50"/>
          <p:cNvSpPr>
            <a:spLocks/>
          </p:cNvSpPr>
          <p:nvPr/>
        </p:nvSpPr>
        <p:spPr bwMode="auto">
          <a:xfrm>
            <a:off x="6084888" y="4581525"/>
            <a:ext cx="720725" cy="392113"/>
          </a:xfrm>
          <a:custGeom>
            <a:avLst/>
            <a:gdLst>
              <a:gd name="T0" fmla="*/ 2147483647 w 454"/>
              <a:gd name="T1" fmla="*/ 2147483647 h 247"/>
              <a:gd name="T2" fmla="*/ 2147483647 w 454"/>
              <a:gd name="T3" fmla="*/ 2147483647 h 247"/>
              <a:gd name="T4" fmla="*/ 2147483647 w 454"/>
              <a:gd name="T5" fmla="*/ 0 h 247"/>
              <a:gd name="T6" fmla="*/ 2147483647 w 454"/>
              <a:gd name="T7" fmla="*/ 2147483647 h 247"/>
              <a:gd name="T8" fmla="*/ 0 w 454"/>
              <a:gd name="T9" fmla="*/ 2147483647 h 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247"/>
              <a:gd name="T17" fmla="*/ 454 w 454"/>
              <a:gd name="T18" fmla="*/ 247 h 2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247">
                <a:moveTo>
                  <a:pt x="454" y="210"/>
                </a:moveTo>
                <a:cubicBezTo>
                  <a:pt x="441" y="187"/>
                  <a:pt x="408" y="108"/>
                  <a:pt x="375" y="73"/>
                </a:cubicBezTo>
                <a:cubicBezTo>
                  <a:pt x="342" y="38"/>
                  <a:pt x="302" y="0"/>
                  <a:pt x="256" y="0"/>
                </a:cubicBezTo>
                <a:cubicBezTo>
                  <a:pt x="210" y="0"/>
                  <a:pt x="144" y="32"/>
                  <a:pt x="101" y="73"/>
                </a:cubicBezTo>
                <a:cubicBezTo>
                  <a:pt x="58" y="114"/>
                  <a:pt x="21" y="211"/>
                  <a:pt x="0" y="24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95" name="Freeform 51"/>
          <p:cNvSpPr>
            <a:spLocks/>
          </p:cNvSpPr>
          <p:nvPr/>
        </p:nvSpPr>
        <p:spPr bwMode="auto">
          <a:xfrm>
            <a:off x="5364163" y="4581525"/>
            <a:ext cx="720725" cy="392113"/>
          </a:xfrm>
          <a:custGeom>
            <a:avLst/>
            <a:gdLst>
              <a:gd name="T0" fmla="*/ 2147483647 w 454"/>
              <a:gd name="T1" fmla="*/ 2147483647 h 247"/>
              <a:gd name="T2" fmla="*/ 2147483647 w 454"/>
              <a:gd name="T3" fmla="*/ 2147483647 h 247"/>
              <a:gd name="T4" fmla="*/ 2147483647 w 454"/>
              <a:gd name="T5" fmla="*/ 0 h 247"/>
              <a:gd name="T6" fmla="*/ 2147483647 w 454"/>
              <a:gd name="T7" fmla="*/ 2147483647 h 247"/>
              <a:gd name="T8" fmla="*/ 0 w 454"/>
              <a:gd name="T9" fmla="*/ 2147483647 h 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247"/>
              <a:gd name="T17" fmla="*/ 454 w 454"/>
              <a:gd name="T18" fmla="*/ 247 h 2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247">
                <a:moveTo>
                  <a:pt x="454" y="210"/>
                </a:moveTo>
                <a:cubicBezTo>
                  <a:pt x="441" y="187"/>
                  <a:pt x="408" y="108"/>
                  <a:pt x="375" y="73"/>
                </a:cubicBezTo>
                <a:cubicBezTo>
                  <a:pt x="342" y="38"/>
                  <a:pt x="302" y="0"/>
                  <a:pt x="256" y="0"/>
                </a:cubicBezTo>
                <a:cubicBezTo>
                  <a:pt x="210" y="0"/>
                  <a:pt x="144" y="32"/>
                  <a:pt x="101" y="73"/>
                </a:cubicBezTo>
                <a:cubicBezTo>
                  <a:pt x="58" y="114"/>
                  <a:pt x="21" y="211"/>
                  <a:pt x="0" y="24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96" name="Freeform 52"/>
          <p:cNvSpPr>
            <a:spLocks/>
          </p:cNvSpPr>
          <p:nvPr/>
        </p:nvSpPr>
        <p:spPr bwMode="auto">
          <a:xfrm>
            <a:off x="4643438" y="4581525"/>
            <a:ext cx="720725" cy="392113"/>
          </a:xfrm>
          <a:custGeom>
            <a:avLst/>
            <a:gdLst>
              <a:gd name="T0" fmla="*/ 2147483647 w 454"/>
              <a:gd name="T1" fmla="*/ 2147483647 h 247"/>
              <a:gd name="T2" fmla="*/ 2147483647 w 454"/>
              <a:gd name="T3" fmla="*/ 2147483647 h 247"/>
              <a:gd name="T4" fmla="*/ 2147483647 w 454"/>
              <a:gd name="T5" fmla="*/ 0 h 247"/>
              <a:gd name="T6" fmla="*/ 2147483647 w 454"/>
              <a:gd name="T7" fmla="*/ 2147483647 h 247"/>
              <a:gd name="T8" fmla="*/ 0 w 454"/>
              <a:gd name="T9" fmla="*/ 2147483647 h 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247"/>
              <a:gd name="T17" fmla="*/ 454 w 454"/>
              <a:gd name="T18" fmla="*/ 247 h 2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247">
                <a:moveTo>
                  <a:pt x="454" y="210"/>
                </a:moveTo>
                <a:cubicBezTo>
                  <a:pt x="441" y="187"/>
                  <a:pt x="408" y="108"/>
                  <a:pt x="375" y="73"/>
                </a:cubicBezTo>
                <a:cubicBezTo>
                  <a:pt x="342" y="38"/>
                  <a:pt x="302" y="0"/>
                  <a:pt x="256" y="0"/>
                </a:cubicBezTo>
                <a:cubicBezTo>
                  <a:pt x="210" y="0"/>
                  <a:pt x="144" y="32"/>
                  <a:pt x="101" y="73"/>
                </a:cubicBezTo>
                <a:cubicBezTo>
                  <a:pt x="58" y="114"/>
                  <a:pt x="21" y="211"/>
                  <a:pt x="0" y="24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97" name="Freeform 53"/>
          <p:cNvSpPr>
            <a:spLocks/>
          </p:cNvSpPr>
          <p:nvPr/>
        </p:nvSpPr>
        <p:spPr bwMode="auto">
          <a:xfrm>
            <a:off x="3924300" y="4581525"/>
            <a:ext cx="720725" cy="392113"/>
          </a:xfrm>
          <a:custGeom>
            <a:avLst/>
            <a:gdLst>
              <a:gd name="T0" fmla="*/ 2147483647 w 454"/>
              <a:gd name="T1" fmla="*/ 2147483647 h 247"/>
              <a:gd name="T2" fmla="*/ 2147483647 w 454"/>
              <a:gd name="T3" fmla="*/ 2147483647 h 247"/>
              <a:gd name="T4" fmla="*/ 2147483647 w 454"/>
              <a:gd name="T5" fmla="*/ 0 h 247"/>
              <a:gd name="T6" fmla="*/ 2147483647 w 454"/>
              <a:gd name="T7" fmla="*/ 2147483647 h 247"/>
              <a:gd name="T8" fmla="*/ 0 w 454"/>
              <a:gd name="T9" fmla="*/ 2147483647 h 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247"/>
              <a:gd name="T17" fmla="*/ 454 w 454"/>
              <a:gd name="T18" fmla="*/ 247 h 2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247">
                <a:moveTo>
                  <a:pt x="454" y="210"/>
                </a:moveTo>
                <a:cubicBezTo>
                  <a:pt x="441" y="187"/>
                  <a:pt x="408" y="108"/>
                  <a:pt x="375" y="73"/>
                </a:cubicBezTo>
                <a:cubicBezTo>
                  <a:pt x="342" y="38"/>
                  <a:pt x="302" y="0"/>
                  <a:pt x="256" y="0"/>
                </a:cubicBezTo>
                <a:cubicBezTo>
                  <a:pt x="210" y="0"/>
                  <a:pt x="144" y="32"/>
                  <a:pt x="101" y="73"/>
                </a:cubicBezTo>
                <a:cubicBezTo>
                  <a:pt x="58" y="114"/>
                  <a:pt x="21" y="211"/>
                  <a:pt x="0" y="24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98" name="Freeform 54"/>
          <p:cNvSpPr>
            <a:spLocks/>
          </p:cNvSpPr>
          <p:nvPr/>
        </p:nvSpPr>
        <p:spPr bwMode="auto">
          <a:xfrm>
            <a:off x="3203575" y="4581525"/>
            <a:ext cx="720725" cy="392113"/>
          </a:xfrm>
          <a:custGeom>
            <a:avLst/>
            <a:gdLst>
              <a:gd name="T0" fmla="*/ 2147483647 w 454"/>
              <a:gd name="T1" fmla="*/ 2147483647 h 247"/>
              <a:gd name="T2" fmla="*/ 2147483647 w 454"/>
              <a:gd name="T3" fmla="*/ 2147483647 h 247"/>
              <a:gd name="T4" fmla="*/ 2147483647 w 454"/>
              <a:gd name="T5" fmla="*/ 0 h 247"/>
              <a:gd name="T6" fmla="*/ 2147483647 w 454"/>
              <a:gd name="T7" fmla="*/ 2147483647 h 247"/>
              <a:gd name="T8" fmla="*/ 0 w 454"/>
              <a:gd name="T9" fmla="*/ 2147483647 h 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247"/>
              <a:gd name="T17" fmla="*/ 454 w 454"/>
              <a:gd name="T18" fmla="*/ 247 h 2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247">
                <a:moveTo>
                  <a:pt x="454" y="210"/>
                </a:moveTo>
                <a:cubicBezTo>
                  <a:pt x="441" y="187"/>
                  <a:pt x="408" y="108"/>
                  <a:pt x="375" y="73"/>
                </a:cubicBezTo>
                <a:cubicBezTo>
                  <a:pt x="342" y="38"/>
                  <a:pt x="302" y="0"/>
                  <a:pt x="256" y="0"/>
                </a:cubicBezTo>
                <a:cubicBezTo>
                  <a:pt x="210" y="0"/>
                  <a:pt x="144" y="32"/>
                  <a:pt x="101" y="73"/>
                </a:cubicBezTo>
                <a:cubicBezTo>
                  <a:pt x="58" y="114"/>
                  <a:pt x="21" y="211"/>
                  <a:pt x="0" y="24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99" name="Text Box 55"/>
          <p:cNvSpPr txBox="1">
            <a:spLocks noChangeArrowheads="1"/>
          </p:cNvSpPr>
          <p:nvPr/>
        </p:nvSpPr>
        <p:spPr bwMode="auto">
          <a:xfrm>
            <a:off x="5508625" y="40767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83000" name="Text Box 56"/>
          <p:cNvSpPr txBox="1">
            <a:spLocks noChangeArrowheads="1"/>
          </p:cNvSpPr>
          <p:nvPr/>
        </p:nvSpPr>
        <p:spPr bwMode="auto">
          <a:xfrm>
            <a:off x="4787900" y="40767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83001" name="Text Box 57"/>
          <p:cNvSpPr txBox="1">
            <a:spLocks noChangeArrowheads="1"/>
          </p:cNvSpPr>
          <p:nvPr/>
        </p:nvSpPr>
        <p:spPr bwMode="auto">
          <a:xfrm>
            <a:off x="4067175" y="40767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83002" name="Text Box 58"/>
          <p:cNvSpPr txBox="1">
            <a:spLocks noChangeArrowheads="1"/>
          </p:cNvSpPr>
          <p:nvPr/>
        </p:nvSpPr>
        <p:spPr bwMode="auto">
          <a:xfrm>
            <a:off x="3348038" y="4076700"/>
            <a:ext cx="481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8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82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2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2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82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2000"/>
                                        <p:tgtEl>
                                          <p:spTgt spid="82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2000"/>
                                        <p:tgtEl>
                                          <p:spTgt spid="82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2000"/>
                                        <p:tgtEl>
                                          <p:spTgt spid="82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2000"/>
                                        <p:tgtEl>
                                          <p:spTgt spid="8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2000"/>
                                        <p:tgtEl>
                                          <p:spTgt spid="8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2000"/>
                                        <p:tgtEl>
                                          <p:spTgt spid="8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20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2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2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8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2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2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8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3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3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3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3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8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3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3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82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2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82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2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2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1000"/>
                                        <p:tgtEl>
                                          <p:spTgt spid="82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61" grpId="0" animBg="1"/>
      <p:bldP spid="82962" grpId="0" animBg="1"/>
      <p:bldP spid="82963" grpId="0" animBg="1"/>
      <p:bldP spid="82964" grpId="0"/>
      <p:bldP spid="82965" grpId="0"/>
      <p:bldP spid="82966" grpId="0"/>
      <p:bldP spid="82968" grpId="0"/>
      <p:bldP spid="82969" grpId="0"/>
      <p:bldP spid="82985" grpId="0"/>
      <p:bldP spid="82986" grpId="0"/>
      <p:bldP spid="82988" grpId="0"/>
      <p:bldP spid="82989" grpId="0"/>
      <p:bldP spid="82991" grpId="0" animBg="1"/>
      <p:bldP spid="82992" grpId="0"/>
      <p:bldP spid="82993" grpId="0" animBg="1"/>
      <p:bldP spid="82994" grpId="0" animBg="1"/>
      <p:bldP spid="82995" grpId="0" animBg="1"/>
      <p:bldP spid="82996" grpId="0" animBg="1"/>
      <p:bldP spid="82997" grpId="0" animBg="1"/>
      <p:bldP spid="82998" grpId="0" animBg="1"/>
      <p:bldP spid="82999" grpId="0"/>
      <p:bldP spid="83000" grpId="0"/>
      <p:bldP spid="83001" grpId="0"/>
      <p:bldP spid="830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944563" y="265113"/>
            <a:ext cx="1655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(–1)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·</a:t>
            </a: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 3 =</a:t>
            </a:r>
            <a:endParaRPr 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2339975" y="260350"/>
            <a:ext cx="3340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(–1) + (–1) + (–1) =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5435600" y="260350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–3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944563" y="1701800"/>
            <a:ext cx="1655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(–1)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·</a:t>
            </a: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 5 =</a:t>
            </a:r>
            <a:endParaRPr 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2384425" y="1701800"/>
            <a:ext cx="528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(–1) + (–1) + (–1) + (–1) + (–1) =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7308850" y="1700213"/>
            <a:ext cx="576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–5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944563" y="3136900"/>
            <a:ext cx="1655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(–1)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·</a:t>
            </a: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 7=</a:t>
            </a:r>
            <a:endParaRPr lang="en-US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2195513" y="3141663"/>
            <a:ext cx="7156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(–1) + (–1) + (–1) + (–1) + (–1) + (–1) + (–1) =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8062913" y="3644900"/>
            <a:ext cx="1081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= –7</a:t>
            </a: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944563" y="698500"/>
            <a:ext cx="2016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(–1) </a:t>
            </a: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·</a:t>
            </a: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 3 =</a:t>
            </a:r>
            <a:endParaRPr lang="en-US" sz="3200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2555875" y="692150"/>
            <a:ext cx="1223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–3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944563" y="2205038"/>
            <a:ext cx="2339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(–1) </a:t>
            </a: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·</a:t>
            </a: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 5 =</a:t>
            </a:r>
            <a:endParaRPr lang="en-US" sz="3200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2627313" y="2205038"/>
            <a:ext cx="936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–5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944563" y="3857625"/>
            <a:ext cx="2339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(–1) </a:t>
            </a: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·</a:t>
            </a: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 7 =</a:t>
            </a:r>
            <a:endParaRPr lang="en-US" sz="3200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2627313" y="3860800"/>
            <a:ext cx="936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–7</a:t>
            </a:r>
          </a:p>
        </p:txBody>
      </p:sp>
      <p:sp>
        <p:nvSpPr>
          <p:cNvPr id="83985" name="Oval 17"/>
          <p:cNvSpPr>
            <a:spLocks noChangeArrowheads="1"/>
          </p:cNvSpPr>
          <p:nvPr/>
        </p:nvSpPr>
        <p:spPr bwMode="auto">
          <a:xfrm>
            <a:off x="127000" y="163513"/>
            <a:ext cx="703263" cy="781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EFFC5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</a:rPr>
              <a:t>1)</a:t>
            </a:r>
          </a:p>
        </p:txBody>
      </p:sp>
      <p:sp>
        <p:nvSpPr>
          <p:cNvPr id="83986" name="Oval 18"/>
          <p:cNvSpPr>
            <a:spLocks noChangeArrowheads="1"/>
          </p:cNvSpPr>
          <p:nvPr/>
        </p:nvSpPr>
        <p:spPr bwMode="auto">
          <a:xfrm>
            <a:off x="179388" y="1603375"/>
            <a:ext cx="703262" cy="781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EFFC5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</a:rPr>
              <a:t>2)</a:t>
            </a:r>
          </a:p>
        </p:txBody>
      </p:sp>
      <p:sp>
        <p:nvSpPr>
          <p:cNvPr id="83987" name="Oval 19"/>
          <p:cNvSpPr>
            <a:spLocks noChangeArrowheads="1"/>
          </p:cNvSpPr>
          <p:nvPr/>
        </p:nvSpPr>
        <p:spPr bwMode="auto">
          <a:xfrm>
            <a:off x="179388" y="3116263"/>
            <a:ext cx="703262" cy="781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EFFC5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</a:rPr>
              <a:t>3)</a:t>
            </a:r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>
            <a:off x="971550" y="1268413"/>
            <a:ext cx="2159000" cy="4762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3989" name="Line 21"/>
          <p:cNvSpPr>
            <a:spLocks noChangeShapeType="1"/>
          </p:cNvSpPr>
          <p:nvPr/>
        </p:nvSpPr>
        <p:spPr bwMode="auto">
          <a:xfrm>
            <a:off x="971550" y="2781300"/>
            <a:ext cx="2087563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 flipV="1">
            <a:off x="971550" y="4437063"/>
            <a:ext cx="2160588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3132138" y="4508500"/>
            <a:ext cx="38877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rgbClr val="FF0000"/>
                </a:solidFill>
                <a:latin typeface="Times New Roman" pitchFamily="18" charset="0"/>
              </a:rPr>
              <a:t>(–1) </a:t>
            </a:r>
            <a:r>
              <a:rPr lang="en-US" sz="4400" b="1" i="1">
                <a:solidFill>
                  <a:srgbClr val="FF0000"/>
                </a:solidFill>
                <a:latin typeface="Times New Roman" pitchFamily="18" charset="0"/>
              </a:rPr>
              <a:t>·</a:t>
            </a:r>
            <a:r>
              <a:rPr lang="ru-RU" sz="4400" b="1" i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ru-RU" sz="4400" b="1" i="1">
                <a:solidFill>
                  <a:srgbClr val="FF0000"/>
                </a:solidFill>
                <a:latin typeface="Times New Roman" pitchFamily="18" charset="0"/>
              </a:rPr>
              <a:t> =</a:t>
            </a:r>
            <a:r>
              <a:rPr lang="en-US" sz="4400" b="1" i="1">
                <a:solidFill>
                  <a:srgbClr val="FF0000"/>
                </a:solidFill>
                <a:latin typeface="Times New Roman" pitchFamily="18" charset="0"/>
              </a:rPr>
              <a:t> – 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8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/>
      <p:bldP spid="83972" grpId="0"/>
      <p:bldP spid="83973" grpId="0"/>
      <p:bldP spid="83974" grpId="0"/>
      <p:bldP spid="83975" grpId="0"/>
      <p:bldP spid="83976" grpId="0"/>
      <p:bldP spid="83977" grpId="0"/>
      <p:bldP spid="83978" grpId="0"/>
      <p:bldP spid="83979" grpId="0"/>
      <p:bldP spid="83980" grpId="0"/>
      <p:bldP spid="83981" grpId="0"/>
      <p:bldP spid="83982" grpId="0"/>
      <p:bldP spid="83983" grpId="0"/>
      <p:bldP spid="83984" grpId="0"/>
      <p:bldP spid="83985" grpId="0" animBg="1"/>
      <p:bldP spid="83986" grpId="0" animBg="1"/>
      <p:bldP spid="83987" grpId="0" animBg="1"/>
      <p:bldP spid="83988" grpId="0" animBg="1"/>
      <p:bldP spid="83989" grpId="0" animBg="1"/>
      <p:bldP spid="83990" grpId="0" animBg="1"/>
      <p:bldP spid="839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944563" y="307975"/>
            <a:ext cx="2016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3 · </a:t>
            </a:r>
            <a:r>
              <a:rPr lang="ru-RU" sz="2800" b="1" i="1">
                <a:solidFill>
                  <a:schemeClr val="accent2"/>
                </a:solidFill>
                <a:latin typeface="Times New Roman" pitchFamily="18" charset="0"/>
              </a:rPr>
              <a:t>(–1)  =</a:t>
            </a:r>
            <a:endParaRPr lang="en-US" sz="2800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6048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chemeClr val="accent2"/>
                </a:solidFill>
                <a:latin typeface="Times New Roman" pitchFamily="18" charset="0"/>
              </a:rPr>
              <a:t>–3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2555875" y="981075"/>
            <a:ext cx="158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chemeClr val="accent2"/>
                </a:solidFill>
                <a:latin typeface="Times New Roman" pitchFamily="18" charset="0"/>
              </a:rPr>
              <a:t>5 </a:t>
            </a: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· </a:t>
            </a:r>
            <a:r>
              <a:rPr lang="ru-RU" sz="2800" b="1" i="1">
                <a:solidFill>
                  <a:schemeClr val="accent2"/>
                </a:solidFill>
                <a:latin typeface="Times New Roman" pitchFamily="18" charset="0"/>
              </a:rPr>
              <a:t>(–1) =</a:t>
            </a:r>
            <a:endParaRPr lang="en-US" sz="2800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4067175" y="981075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chemeClr val="accent2"/>
                </a:solidFill>
                <a:latin typeface="Times New Roman" pitchFamily="18" charset="0"/>
              </a:rPr>
              <a:t>–5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3635375" y="1628775"/>
            <a:ext cx="1873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chemeClr val="accent2"/>
                </a:solidFill>
                <a:latin typeface="Times New Roman" pitchFamily="18" charset="0"/>
              </a:rPr>
              <a:t>7</a:t>
            </a: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 · </a:t>
            </a:r>
            <a:r>
              <a:rPr lang="ru-RU" sz="2800" b="1" i="1">
                <a:solidFill>
                  <a:schemeClr val="accent2"/>
                </a:solidFill>
                <a:latin typeface="Times New Roman" pitchFamily="18" charset="0"/>
              </a:rPr>
              <a:t>(–1) =</a:t>
            </a:r>
            <a:endParaRPr lang="en-US" sz="2800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5148263" y="16287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chemeClr val="accent2"/>
                </a:solidFill>
                <a:latin typeface="Times New Roman" pitchFamily="18" charset="0"/>
              </a:rPr>
              <a:t>–7</a:t>
            </a:r>
          </a:p>
        </p:txBody>
      </p:sp>
      <p:sp>
        <p:nvSpPr>
          <p:cNvPr id="85000" name="Oval 8"/>
          <p:cNvSpPr>
            <a:spLocks noChangeArrowheads="1"/>
          </p:cNvSpPr>
          <p:nvPr/>
        </p:nvSpPr>
        <p:spPr bwMode="auto">
          <a:xfrm>
            <a:off x="127000" y="161925"/>
            <a:ext cx="703263" cy="781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EFFC5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4</a:t>
            </a:r>
            <a:r>
              <a:rPr lang="ru-RU" sz="3200" b="1">
                <a:latin typeface="Times New Roman" pitchFamily="18" charset="0"/>
              </a:rPr>
              <a:t>)</a:t>
            </a:r>
          </a:p>
        </p:txBody>
      </p:sp>
      <p:sp>
        <p:nvSpPr>
          <p:cNvPr id="85001" name="Oval 9"/>
          <p:cNvSpPr>
            <a:spLocks noChangeArrowheads="1"/>
          </p:cNvSpPr>
          <p:nvPr/>
        </p:nvSpPr>
        <p:spPr bwMode="auto">
          <a:xfrm>
            <a:off x="1908175" y="836613"/>
            <a:ext cx="703263" cy="781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EFFC5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5</a:t>
            </a:r>
            <a:r>
              <a:rPr lang="ru-RU" sz="3200" b="1">
                <a:latin typeface="Times New Roman" pitchFamily="18" charset="0"/>
              </a:rPr>
              <a:t>)</a:t>
            </a:r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2843213" y="1557338"/>
            <a:ext cx="703262" cy="6953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EFFC5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latin typeface="Times New Roman" pitchFamily="18" charset="0"/>
              </a:rPr>
              <a:t>6</a:t>
            </a:r>
            <a:r>
              <a:rPr lang="ru-RU" sz="2800" b="1" i="1">
                <a:latin typeface="Times New Roman" pitchFamily="18" charset="0"/>
              </a:rPr>
              <a:t>)</a:t>
            </a: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539750" y="3860800"/>
            <a:ext cx="6119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FF0000"/>
                </a:solidFill>
                <a:latin typeface="Century Schoolbook" pitchFamily="18" charset="0"/>
              </a:rPr>
              <a:t>(–1) </a:t>
            </a:r>
            <a:r>
              <a:rPr lang="en-US" sz="4000" b="1">
                <a:solidFill>
                  <a:srgbClr val="FF0000"/>
                </a:solidFill>
                <a:latin typeface="Century Schoolbook" pitchFamily="18" charset="0"/>
              </a:rPr>
              <a:t>·</a:t>
            </a:r>
            <a:r>
              <a:rPr lang="ru-RU" sz="4000" b="1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sz="4000" b="1" i="1">
                <a:solidFill>
                  <a:srgbClr val="FF0000"/>
                </a:solidFill>
                <a:latin typeface="Century Schoolbook" pitchFamily="18" charset="0"/>
              </a:rPr>
              <a:t>a</a:t>
            </a:r>
            <a:r>
              <a:rPr lang="ru-RU" sz="4000" b="1">
                <a:solidFill>
                  <a:srgbClr val="FF0000"/>
                </a:solidFill>
                <a:latin typeface="Century Schoolbook" pitchFamily="18" charset="0"/>
              </a:rPr>
              <a:t> =</a:t>
            </a:r>
            <a:r>
              <a:rPr lang="en-US" sz="4000" b="1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sz="4000" b="1" i="1">
                <a:solidFill>
                  <a:srgbClr val="FF0000"/>
                </a:solidFill>
                <a:latin typeface="Century Schoolbook" pitchFamily="18" charset="0"/>
              </a:rPr>
              <a:t>a</a:t>
            </a:r>
            <a:r>
              <a:rPr lang="en-US" sz="4000" b="1">
                <a:solidFill>
                  <a:srgbClr val="FF0000"/>
                </a:solidFill>
                <a:latin typeface="Century Schoolbook" pitchFamily="18" charset="0"/>
              </a:rPr>
              <a:t> · (–1) = –</a:t>
            </a:r>
            <a:r>
              <a:rPr lang="en-US" sz="4000" b="1" i="1">
                <a:solidFill>
                  <a:srgbClr val="FF0000"/>
                </a:solidFill>
                <a:latin typeface="Century Schoolbook" pitchFamily="18" charset="0"/>
              </a:rPr>
              <a:t>a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1185863" y="2906713"/>
            <a:ext cx="4392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FF0000"/>
                </a:solidFill>
                <a:latin typeface="Century Schoolbook" pitchFamily="18" charset="0"/>
              </a:rPr>
              <a:t>1 </a:t>
            </a:r>
            <a:r>
              <a:rPr lang="en-US" sz="4000" b="1">
                <a:solidFill>
                  <a:srgbClr val="FF0000"/>
                </a:solidFill>
                <a:latin typeface="Century Schoolbook" pitchFamily="18" charset="0"/>
              </a:rPr>
              <a:t>·</a:t>
            </a:r>
            <a:r>
              <a:rPr lang="ru-RU" sz="4000" b="1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sz="4000" b="1" i="1">
                <a:solidFill>
                  <a:srgbClr val="FF0000"/>
                </a:solidFill>
                <a:latin typeface="Century Schoolbook" pitchFamily="18" charset="0"/>
              </a:rPr>
              <a:t>a</a:t>
            </a:r>
            <a:r>
              <a:rPr lang="ru-RU" sz="4000" b="1">
                <a:solidFill>
                  <a:srgbClr val="FF0000"/>
                </a:solidFill>
                <a:latin typeface="Century Schoolbook" pitchFamily="18" charset="0"/>
              </a:rPr>
              <a:t> =</a:t>
            </a:r>
            <a:r>
              <a:rPr lang="en-US" sz="4000" b="1">
                <a:solidFill>
                  <a:srgbClr val="FF0000"/>
                </a:solidFill>
                <a:latin typeface="Century Schoolbook" pitchFamily="18" charset="0"/>
              </a:rPr>
              <a:t> </a:t>
            </a:r>
            <a:r>
              <a:rPr lang="en-US" sz="4000" b="1" i="1">
                <a:solidFill>
                  <a:srgbClr val="FF0000"/>
                </a:solidFill>
                <a:latin typeface="Century Schoolbook" pitchFamily="18" charset="0"/>
              </a:rPr>
              <a:t>a</a:t>
            </a:r>
            <a:r>
              <a:rPr lang="en-US" sz="4000" b="1">
                <a:solidFill>
                  <a:srgbClr val="FF0000"/>
                </a:solidFill>
                <a:latin typeface="Century Schoolbook" pitchFamily="18" charset="0"/>
              </a:rPr>
              <a:t> · 1 = </a:t>
            </a:r>
            <a:r>
              <a:rPr lang="en-US" sz="4000" b="1" i="1">
                <a:solidFill>
                  <a:srgbClr val="FF0000"/>
                </a:solidFill>
                <a:latin typeface="Century Schoolbook" pitchFamily="18" charset="0"/>
              </a:rPr>
              <a:t>a</a:t>
            </a: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611188" y="5084763"/>
            <a:ext cx="8064500" cy="1004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При</a:t>
            </a:r>
            <a:r>
              <a:rPr lang="en-US" sz="2400" b="1" i="1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множенні числа на (–1) отримаємо </a:t>
            </a:r>
          </a:p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число протилежне до данного.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/>
      <p:bldP spid="84996" grpId="0"/>
      <p:bldP spid="84997" grpId="0"/>
      <p:bldP spid="84998" grpId="0"/>
      <p:bldP spid="84999" grpId="0"/>
      <p:bldP spid="85000" grpId="0" animBg="1"/>
      <p:bldP spid="85001" grpId="0" animBg="1"/>
      <p:bldP spid="85002" grpId="0" animBg="1"/>
      <p:bldP spid="85003" grpId="0"/>
      <p:bldP spid="85004" grpId="0"/>
      <p:bldP spid="850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619250" y="188913"/>
            <a:ext cx="6048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chemeClr val="accent2"/>
                </a:solidFill>
                <a:latin typeface="Georgia" pitchFamily="18" charset="0"/>
              </a:rPr>
              <a:t>Виконайте множення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3127375" y="952500"/>
            <a:ext cx="220662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15 </a:t>
            </a:r>
            <a:r>
              <a:rPr lang="en-US" sz="2800" b="1" i="1">
                <a:latin typeface="Times New Roman" pitchFamily="18" charset="0"/>
              </a:rPr>
              <a:t>·</a:t>
            </a:r>
            <a:r>
              <a:rPr lang="ru-RU" sz="2800" b="1" i="1">
                <a:latin typeface="Times New Roman" pitchFamily="18" charset="0"/>
              </a:rPr>
              <a:t> (–1)   =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86021" name="Oval 5"/>
          <p:cNvSpPr>
            <a:spLocks noChangeArrowheads="1"/>
          </p:cNvSpPr>
          <p:nvPr/>
        </p:nvSpPr>
        <p:spPr bwMode="auto">
          <a:xfrm>
            <a:off x="2574925" y="901700"/>
            <a:ext cx="576263" cy="6080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5F5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0000"/>
                </a:solidFill>
                <a:latin typeface="Times New Roman" pitchFamily="18" charset="0"/>
              </a:rPr>
              <a:t>1)</a:t>
            </a:r>
          </a:p>
        </p:txBody>
      </p:sp>
      <p:sp>
        <p:nvSpPr>
          <p:cNvPr id="86022" name="AutoShape 6"/>
          <p:cNvSpPr>
            <a:spLocks noChangeArrowheads="1"/>
          </p:cNvSpPr>
          <p:nvPr/>
        </p:nvSpPr>
        <p:spPr bwMode="auto">
          <a:xfrm>
            <a:off x="5000625" y="952500"/>
            <a:ext cx="1125538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–15</a:t>
            </a: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auto">
          <a:xfrm>
            <a:off x="3127375" y="1625600"/>
            <a:ext cx="220662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–24 </a:t>
            </a:r>
            <a:r>
              <a:rPr lang="en-US" sz="2800" b="1" i="1">
                <a:latin typeface="Times New Roman" pitchFamily="18" charset="0"/>
              </a:rPr>
              <a:t>·</a:t>
            </a:r>
            <a:r>
              <a:rPr lang="ru-RU" sz="2800" b="1" i="1">
                <a:latin typeface="Times New Roman" pitchFamily="18" charset="0"/>
              </a:rPr>
              <a:t> 1  =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86024" name="Oval 8"/>
          <p:cNvSpPr>
            <a:spLocks noChangeArrowheads="1"/>
          </p:cNvSpPr>
          <p:nvPr/>
        </p:nvSpPr>
        <p:spPr bwMode="auto">
          <a:xfrm>
            <a:off x="2574925" y="1574800"/>
            <a:ext cx="576263" cy="6080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5F5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0000"/>
                </a:solidFill>
                <a:latin typeface="Times New Roman" pitchFamily="18" charset="0"/>
              </a:rPr>
              <a:t>2)</a:t>
            </a:r>
          </a:p>
        </p:txBody>
      </p:sp>
      <p:sp>
        <p:nvSpPr>
          <p:cNvPr id="86025" name="AutoShape 9"/>
          <p:cNvSpPr>
            <a:spLocks noChangeArrowheads="1"/>
          </p:cNvSpPr>
          <p:nvPr/>
        </p:nvSpPr>
        <p:spPr bwMode="auto">
          <a:xfrm>
            <a:off x="4713288" y="1625600"/>
            <a:ext cx="1125537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- 24</a:t>
            </a:r>
          </a:p>
        </p:txBody>
      </p:sp>
      <p:sp>
        <p:nvSpPr>
          <p:cNvPr id="86026" name="AutoShape 10"/>
          <p:cNvSpPr>
            <a:spLocks noChangeArrowheads="1"/>
          </p:cNvSpPr>
          <p:nvPr/>
        </p:nvSpPr>
        <p:spPr bwMode="auto">
          <a:xfrm>
            <a:off x="3127375" y="2300288"/>
            <a:ext cx="220662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(–1) </a:t>
            </a:r>
            <a:r>
              <a:rPr lang="en-US" sz="2800" b="1" i="1">
                <a:latin typeface="Times New Roman" pitchFamily="18" charset="0"/>
              </a:rPr>
              <a:t>·</a:t>
            </a:r>
            <a:r>
              <a:rPr lang="ru-RU" sz="2800" b="1" i="1">
                <a:latin typeface="Times New Roman" pitchFamily="18" charset="0"/>
              </a:rPr>
              <a:t> 3,4   =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86027" name="Oval 11"/>
          <p:cNvSpPr>
            <a:spLocks noChangeArrowheads="1"/>
          </p:cNvSpPr>
          <p:nvPr/>
        </p:nvSpPr>
        <p:spPr bwMode="auto">
          <a:xfrm>
            <a:off x="2574925" y="2249488"/>
            <a:ext cx="576263" cy="6080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5F5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0000"/>
                </a:solidFill>
                <a:latin typeface="Times New Roman" pitchFamily="18" charset="0"/>
              </a:rPr>
              <a:t>3)</a:t>
            </a:r>
          </a:p>
        </p:txBody>
      </p:sp>
      <p:sp>
        <p:nvSpPr>
          <p:cNvPr id="86028" name="AutoShape 12"/>
          <p:cNvSpPr>
            <a:spLocks noChangeArrowheads="1"/>
          </p:cNvSpPr>
          <p:nvPr/>
        </p:nvSpPr>
        <p:spPr bwMode="auto">
          <a:xfrm>
            <a:off x="5000625" y="2300288"/>
            <a:ext cx="1125538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–3,4</a:t>
            </a:r>
          </a:p>
        </p:txBody>
      </p:sp>
      <p:sp>
        <p:nvSpPr>
          <p:cNvPr id="86029" name="AutoShape 13"/>
          <p:cNvSpPr>
            <a:spLocks noChangeArrowheads="1"/>
          </p:cNvSpPr>
          <p:nvPr/>
        </p:nvSpPr>
        <p:spPr bwMode="auto">
          <a:xfrm>
            <a:off x="3127375" y="3649663"/>
            <a:ext cx="220662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35 </a:t>
            </a:r>
            <a:r>
              <a:rPr lang="en-US" sz="2800" b="1" i="1">
                <a:latin typeface="Times New Roman" pitchFamily="18" charset="0"/>
              </a:rPr>
              <a:t>·</a:t>
            </a:r>
            <a:r>
              <a:rPr lang="ru-RU" sz="2800" b="1" i="1">
                <a:latin typeface="Times New Roman" pitchFamily="18" charset="0"/>
              </a:rPr>
              <a:t> (–1)  =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86030" name="Oval 14"/>
          <p:cNvSpPr>
            <a:spLocks noChangeArrowheads="1"/>
          </p:cNvSpPr>
          <p:nvPr/>
        </p:nvSpPr>
        <p:spPr bwMode="auto">
          <a:xfrm>
            <a:off x="2574925" y="3598863"/>
            <a:ext cx="576263" cy="6080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5F5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0000"/>
                </a:solidFill>
                <a:latin typeface="Times New Roman" pitchFamily="18" charset="0"/>
              </a:rPr>
              <a:t>5)</a:t>
            </a:r>
          </a:p>
        </p:txBody>
      </p:sp>
      <p:sp>
        <p:nvSpPr>
          <p:cNvPr id="86031" name="AutoShape 15"/>
          <p:cNvSpPr>
            <a:spLocks noChangeArrowheads="1"/>
          </p:cNvSpPr>
          <p:nvPr/>
        </p:nvSpPr>
        <p:spPr bwMode="auto">
          <a:xfrm>
            <a:off x="4784725" y="3641725"/>
            <a:ext cx="1125538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- 35</a:t>
            </a:r>
          </a:p>
        </p:txBody>
      </p:sp>
      <p:sp>
        <p:nvSpPr>
          <p:cNvPr id="86032" name="AutoShape 16"/>
          <p:cNvSpPr>
            <a:spLocks noChangeArrowheads="1"/>
          </p:cNvSpPr>
          <p:nvPr/>
        </p:nvSpPr>
        <p:spPr bwMode="auto">
          <a:xfrm>
            <a:off x="3127375" y="4324350"/>
            <a:ext cx="220662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82 </a:t>
            </a:r>
            <a:r>
              <a:rPr lang="en-US" sz="2800" b="1" i="1">
                <a:latin typeface="Times New Roman" pitchFamily="18" charset="0"/>
              </a:rPr>
              <a:t>·</a:t>
            </a:r>
            <a:r>
              <a:rPr lang="ru-RU" sz="2800" b="1" i="1">
                <a:latin typeface="Times New Roman" pitchFamily="18" charset="0"/>
              </a:rPr>
              <a:t> (–1)  =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86033" name="Oval 17"/>
          <p:cNvSpPr>
            <a:spLocks noChangeArrowheads="1"/>
          </p:cNvSpPr>
          <p:nvPr/>
        </p:nvSpPr>
        <p:spPr bwMode="auto">
          <a:xfrm>
            <a:off x="2574925" y="4273550"/>
            <a:ext cx="576263" cy="6080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5F5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0000"/>
                </a:solidFill>
                <a:latin typeface="Times New Roman" pitchFamily="18" charset="0"/>
              </a:rPr>
              <a:t>6)</a:t>
            </a:r>
          </a:p>
        </p:txBody>
      </p:sp>
      <p:sp>
        <p:nvSpPr>
          <p:cNvPr id="86034" name="AutoShape 18"/>
          <p:cNvSpPr>
            <a:spLocks noChangeArrowheads="1"/>
          </p:cNvSpPr>
          <p:nvPr/>
        </p:nvSpPr>
        <p:spPr bwMode="auto">
          <a:xfrm>
            <a:off x="5000625" y="4324350"/>
            <a:ext cx="1125538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–82</a:t>
            </a:r>
          </a:p>
        </p:txBody>
      </p:sp>
      <p:sp>
        <p:nvSpPr>
          <p:cNvPr id="86035" name="AutoShape 19"/>
          <p:cNvSpPr>
            <a:spLocks noChangeArrowheads="1"/>
          </p:cNvSpPr>
          <p:nvPr/>
        </p:nvSpPr>
        <p:spPr bwMode="auto">
          <a:xfrm>
            <a:off x="3127375" y="4999038"/>
            <a:ext cx="220662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(–1) </a:t>
            </a:r>
            <a:r>
              <a:rPr lang="en-US" sz="2800" b="1" i="1">
                <a:latin typeface="Times New Roman" pitchFamily="18" charset="0"/>
              </a:rPr>
              <a:t>·</a:t>
            </a:r>
            <a:r>
              <a:rPr lang="ru-RU" sz="2800" b="1" i="1">
                <a:latin typeface="Times New Roman" pitchFamily="18" charset="0"/>
              </a:rPr>
              <a:t> 1  =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86036" name="Oval 20"/>
          <p:cNvSpPr>
            <a:spLocks noChangeArrowheads="1"/>
          </p:cNvSpPr>
          <p:nvPr/>
        </p:nvSpPr>
        <p:spPr bwMode="auto">
          <a:xfrm>
            <a:off x="2574925" y="4948238"/>
            <a:ext cx="576263" cy="6080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5F5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0000"/>
                </a:solidFill>
                <a:latin typeface="Times New Roman" pitchFamily="18" charset="0"/>
              </a:rPr>
              <a:t>7)</a:t>
            </a:r>
          </a:p>
        </p:txBody>
      </p:sp>
      <p:sp>
        <p:nvSpPr>
          <p:cNvPr id="86037" name="AutoShape 21"/>
          <p:cNvSpPr>
            <a:spLocks noChangeArrowheads="1"/>
          </p:cNvSpPr>
          <p:nvPr/>
        </p:nvSpPr>
        <p:spPr bwMode="auto">
          <a:xfrm>
            <a:off x="4784725" y="5010150"/>
            <a:ext cx="1125538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- 1</a:t>
            </a:r>
          </a:p>
        </p:txBody>
      </p:sp>
      <p:sp>
        <p:nvSpPr>
          <p:cNvPr id="86038" name="AutoShape 22"/>
          <p:cNvSpPr>
            <a:spLocks noChangeArrowheads="1"/>
          </p:cNvSpPr>
          <p:nvPr/>
        </p:nvSpPr>
        <p:spPr bwMode="auto">
          <a:xfrm>
            <a:off x="3127375" y="5673725"/>
            <a:ext cx="220662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0 </a:t>
            </a:r>
            <a:r>
              <a:rPr lang="en-US" sz="2800" b="1" i="1">
                <a:latin typeface="Times New Roman" pitchFamily="18" charset="0"/>
              </a:rPr>
              <a:t>·</a:t>
            </a:r>
            <a:r>
              <a:rPr lang="ru-RU" sz="2800" b="1" i="1">
                <a:latin typeface="Times New Roman" pitchFamily="18" charset="0"/>
              </a:rPr>
              <a:t> (–1)  =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86039" name="Oval 23"/>
          <p:cNvSpPr>
            <a:spLocks noChangeArrowheads="1"/>
          </p:cNvSpPr>
          <p:nvPr/>
        </p:nvSpPr>
        <p:spPr bwMode="auto">
          <a:xfrm>
            <a:off x="2574925" y="5622925"/>
            <a:ext cx="576263" cy="6080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5F5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0000"/>
                </a:solidFill>
                <a:latin typeface="Times New Roman" pitchFamily="18" charset="0"/>
              </a:rPr>
              <a:t>8)</a:t>
            </a:r>
          </a:p>
        </p:txBody>
      </p:sp>
      <p:sp>
        <p:nvSpPr>
          <p:cNvPr id="86040" name="AutoShape 24"/>
          <p:cNvSpPr>
            <a:spLocks noChangeArrowheads="1"/>
          </p:cNvSpPr>
          <p:nvPr/>
        </p:nvSpPr>
        <p:spPr bwMode="auto">
          <a:xfrm>
            <a:off x="4713288" y="5657850"/>
            <a:ext cx="1125537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0</a:t>
            </a:r>
          </a:p>
        </p:txBody>
      </p:sp>
      <p:sp>
        <p:nvSpPr>
          <p:cNvPr id="86041" name="Oval 25"/>
          <p:cNvSpPr>
            <a:spLocks noChangeArrowheads="1"/>
          </p:cNvSpPr>
          <p:nvPr/>
        </p:nvSpPr>
        <p:spPr bwMode="auto">
          <a:xfrm>
            <a:off x="2574925" y="2924175"/>
            <a:ext cx="576263" cy="6080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5F5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0000"/>
                </a:solidFill>
                <a:latin typeface="Times New Roman" pitchFamily="18" charset="0"/>
              </a:rPr>
              <a:t>4)</a:t>
            </a:r>
          </a:p>
        </p:txBody>
      </p:sp>
      <p:sp>
        <p:nvSpPr>
          <p:cNvPr id="86042" name="AutoShape 26"/>
          <p:cNvSpPr>
            <a:spLocks noChangeArrowheads="1"/>
          </p:cNvSpPr>
          <p:nvPr/>
        </p:nvSpPr>
        <p:spPr bwMode="auto">
          <a:xfrm>
            <a:off x="5214938" y="2974975"/>
            <a:ext cx="91122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- 9,2</a:t>
            </a:r>
          </a:p>
        </p:txBody>
      </p:sp>
      <p:sp>
        <p:nvSpPr>
          <p:cNvPr id="86043" name="AutoShape 27"/>
          <p:cNvSpPr>
            <a:spLocks noChangeArrowheads="1"/>
          </p:cNvSpPr>
          <p:nvPr/>
        </p:nvSpPr>
        <p:spPr bwMode="auto">
          <a:xfrm>
            <a:off x="3127375" y="2974975"/>
            <a:ext cx="220662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EFFC5"/>
              </a:gs>
              <a:gs pos="50000">
                <a:schemeClr val="bg1"/>
              </a:gs>
              <a:gs pos="100000">
                <a:srgbClr val="FEFFC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>
                <a:latin typeface="Times New Roman" pitchFamily="18" charset="0"/>
              </a:rPr>
              <a:t>1  </a:t>
            </a:r>
            <a:r>
              <a:rPr lang="en-US" sz="2800" b="1" i="1">
                <a:latin typeface="Times New Roman" pitchFamily="18" charset="0"/>
              </a:rPr>
              <a:t>·</a:t>
            </a:r>
            <a:r>
              <a:rPr lang="ru-RU" sz="2800" b="1" i="1">
                <a:latin typeface="Times New Roman" pitchFamily="18" charset="0"/>
              </a:rPr>
              <a:t> (–9,2) =</a:t>
            </a:r>
            <a:endParaRPr lang="en-US" sz="2800" b="1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8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20" grpId="0" animBg="1"/>
      <p:bldP spid="86021" grpId="0" animBg="1"/>
      <p:bldP spid="86022" grpId="0" animBg="1"/>
      <p:bldP spid="86023" grpId="0" animBg="1"/>
      <p:bldP spid="86024" grpId="0" animBg="1"/>
      <p:bldP spid="86025" grpId="0" animBg="1"/>
      <p:bldP spid="86026" grpId="0" animBg="1"/>
      <p:bldP spid="86027" grpId="0" animBg="1"/>
      <p:bldP spid="86028" grpId="0" animBg="1"/>
      <p:bldP spid="86029" grpId="0" animBg="1"/>
      <p:bldP spid="86030" grpId="0" animBg="1"/>
      <p:bldP spid="86031" grpId="0" animBg="1"/>
      <p:bldP spid="86032" grpId="0" animBg="1"/>
      <p:bldP spid="86033" grpId="0" animBg="1"/>
      <p:bldP spid="86034" grpId="0" animBg="1"/>
      <p:bldP spid="86035" grpId="0" animBg="1"/>
      <p:bldP spid="86036" grpId="0" animBg="1"/>
      <p:bldP spid="86037" grpId="0" animBg="1"/>
      <p:bldP spid="86038" grpId="0" animBg="1"/>
      <p:bldP spid="86039" grpId="0" animBg="1"/>
      <p:bldP spid="86040" grpId="0" animBg="1"/>
      <p:bldP spid="86041" grpId="0" animBg="1"/>
      <p:bldP spid="86042" grpId="0" animBg="1"/>
      <p:bldP spid="860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3" name="Group 3"/>
          <p:cNvGrpSpPr>
            <a:grpSpLocks/>
          </p:cNvGrpSpPr>
          <p:nvPr/>
        </p:nvGrpSpPr>
        <p:grpSpPr bwMode="auto">
          <a:xfrm>
            <a:off x="250825" y="2133600"/>
            <a:ext cx="8569325" cy="914400"/>
            <a:chOff x="158" y="1480"/>
            <a:chExt cx="5398" cy="576"/>
          </a:xfrm>
        </p:grpSpPr>
        <p:sp>
          <p:nvSpPr>
            <p:cNvPr id="85022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400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      -9      -8      -7</a:t>
              </a:r>
              <a:r>
                <a:rPr lang="ru-RU" sz="2400" b="1" i="1">
                  <a:latin typeface="Times New Roman" pitchFamily="18" charset="0"/>
                </a:rPr>
                <a:t>      -</a:t>
              </a:r>
              <a:r>
                <a:rPr lang="ru-RU" sz="2400" b="1">
                  <a:latin typeface="Times New Roman" pitchFamily="18" charset="0"/>
                </a:rPr>
                <a:t>6</a:t>
              </a:r>
              <a:r>
                <a:rPr lang="ru-RU" sz="2400" b="1" i="1">
                  <a:latin typeface="Georgia" pitchFamily="18" charset="0"/>
                </a:rPr>
                <a:t>      </a:t>
              </a:r>
              <a:r>
                <a:rPr lang="ru-RU" sz="2400" b="1">
                  <a:latin typeface="Times New Roman" pitchFamily="18" charset="0"/>
                </a:rPr>
                <a:t>-5      -4      -3      -2      -1        0       1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85023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4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5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6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7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8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9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30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31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32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33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34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7057" name="Freeform 17"/>
          <p:cNvSpPr>
            <a:spLocks/>
          </p:cNvSpPr>
          <p:nvPr/>
        </p:nvSpPr>
        <p:spPr bwMode="auto">
          <a:xfrm>
            <a:off x="5287963" y="1911350"/>
            <a:ext cx="2152650" cy="603250"/>
          </a:xfrm>
          <a:custGeom>
            <a:avLst/>
            <a:gdLst>
              <a:gd name="T0" fmla="*/ 2147483647 w 1356"/>
              <a:gd name="T1" fmla="*/ 2147483647 h 380"/>
              <a:gd name="T2" fmla="*/ 2147483647 w 1356"/>
              <a:gd name="T3" fmla="*/ 2147483647 h 380"/>
              <a:gd name="T4" fmla="*/ 2147483647 w 1356"/>
              <a:gd name="T5" fmla="*/ 2147483647 h 380"/>
              <a:gd name="T6" fmla="*/ 2147483647 w 1356"/>
              <a:gd name="T7" fmla="*/ 2147483647 h 380"/>
              <a:gd name="T8" fmla="*/ 0 w 1356"/>
              <a:gd name="T9" fmla="*/ 2147483647 h 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6"/>
              <a:gd name="T16" fmla="*/ 0 h 380"/>
              <a:gd name="T17" fmla="*/ 1356 w 1356"/>
              <a:gd name="T18" fmla="*/ 380 h 3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6" h="380">
                <a:moveTo>
                  <a:pt x="1356" y="359"/>
                </a:moveTo>
                <a:cubicBezTo>
                  <a:pt x="1303" y="316"/>
                  <a:pt x="1150" y="172"/>
                  <a:pt x="1036" y="113"/>
                </a:cubicBezTo>
                <a:cubicBezTo>
                  <a:pt x="922" y="54"/>
                  <a:pt x="791" y="0"/>
                  <a:pt x="671" y="3"/>
                </a:cubicBezTo>
                <a:cubicBezTo>
                  <a:pt x="551" y="6"/>
                  <a:pt x="429" y="67"/>
                  <a:pt x="317" y="130"/>
                </a:cubicBezTo>
                <a:cubicBezTo>
                  <a:pt x="205" y="193"/>
                  <a:pt x="66" y="328"/>
                  <a:pt x="0" y="38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7058" name="Freeform 18"/>
          <p:cNvSpPr>
            <a:spLocks/>
          </p:cNvSpPr>
          <p:nvPr/>
        </p:nvSpPr>
        <p:spPr bwMode="auto">
          <a:xfrm>
            <a:off x="3132138" y="1916113"/>
            <a:ext cx="2152650" cy="603250"/>
          </a:xfrm>
          <a:custGeom>
            <a:avLst/>
            <a:gdLst>
              <a:gd name="T0" fmla="*/ 2147483647 w 1356"/>
              <a:gd name="T1" fmla="*/ 2147483647 h 380"/>
              <a:gd name="T2" fmla="*/ 2147483647 w 1356"/>
              <a:gd name="T3" fmla="*/ 2147483647 h 380"/>
              <a:gd name="T4" fmla="*/ 2147483647 w 1356"/>
              <a:gd name="T5" fmla="*/ 2147483647 h 380"/>
              <a:gd name="T6" fmla="*/ 2147483647 w 1356"/>
              <a:gd name="T7" fmla="*/ 2147483647 h 380"/>
              <a:gd name="T8" fmla="*/ 0 w 1356"/>
              <a:gd name="T9" fmla="*/ 2147483647 h 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6"/>
              <a:gd name="T16" fmla="*/ 0 h 380"/>
              <a:gd name="T17" fmla="*/ 1356 w 1356"/>
              <a:gd name="T18" fmla="*/ 380 h 3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6" h="380">
                <a:moveTo>
                  <a:pt x="1356" y="359"/>
                </a:moveTo>
                <a:cubicBezTo>
                  <a:pt x="1303" y="316"/>
                  <a:pt x="1150" y="172"/>
                  <a:pt x="1036" y="113"/>
                </a:cubicBezTo>
                <a:cubicBezTo>
                  <a:pt x="922" y="54"/>
                  <a:pt x="791" y="0"/>
                  <a:pt x="671" y="3"/>
                </a:cubicBezTo>
                <a:cubicBezTo>
                  <a:pt x="551" y="6"/>
                  <a:pt x="429" y="67"/>
                  <a:pt x="317" y="130"/>
                </a:cubicBezTo>
                <a:cubicBezTo>
                  <a:pt x="205" y="193"/>
                  <a:pt x="66" y="328"/>
                  <a:pt x="0" y="38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7059" name="Freeform 19"/>
          <p:cNvSpPr>
            <a:spLocks/>
          </p:cNvSpPr>
          <p:nvPr/>
        </p:nvSpPr>
        <p:spPr bwMode="auto">
          <a:xfrm>
            <a:off x="971550" y="1916113"/>
            <a:ext cx="2152650" cy="603250"/>
          </a:xfrm>
          <a:custGeom>
            <a:avLst/>
            <a:gdLst>
              <a:gd name="T0" fmla="*/ 2147483647 w 1356"/>
              <a:gd name="T1" fmla="*/ 2147483647 h 380"/>
              <a:gd name="T2" fmla="*/ 2147483647 w 1356"/>
              <a:gd name="T3" fmla="*/ 2147483647 h 380"/>
              <a:gd name="T4" fmla="*/ 2147483647 w 1356"/>
              <a:gd name="T5" fmla="*/ 2147483647 h 380"/>
              <a:gd name="T6" fmla="*/ 2147483647 w 1356"/>
              <a:gd name="T7" fmla="*/ 2147483647 h 380"/>
              <a:gd name="T8" fmla="*/ 0 w 1356"/>
              <a:gd name="T9" fmla="*/ 2147483647 h 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6"/>
              <a:gd name="T16" fmla="*/ 0 h 380"/>
              <a:gd name="T17" fmla="*/ 1356 w 1356"/>
              <a:gd name="T18" fmla="*/ 380 h 3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6" h="380">
                <a:moveTo>
                  <a:pt x="1356" y="359"/>
                </a:moveTo>
                <a:cubicBezTo>
                  <a:pt x="1303" y="316"/>
                  <a:pt x="1150" y="172"/>
                  <a:pt x="1036" y="113"/>
                </a:cubicBezTo>
                <a:cubicBezTo>
                  <a:pt x="922" y="54"/>
                  <a:pt x="791" y="0"/>
                  <a:pt x="671" y="3"/>
                </a:cubicBezTo>
                <a:cubicBezTo>
                  <a:pt x="551" y="6"/>
                  <a:pt x="429" y="67"/>
                  <a:pt x="317" y="130"/>
                </a:cubicBezTo>
                <a:cubicBezTo>
                  <a:pt x="205" y="193"/>
                  <a:pt x="66" y="328"/>
                  <a:pt x="0" y="38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6156325" y="1412875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-3</a:t>
            </a:r>
          </a:p>
        </p:txBody>
      </p:sp>
      <p:sp>
        <p:nvSpPr>
          <p:cNvPr id="87061" name="Text Box 21"/>
          <p:cNvSpPr txBox="1">
            <a:spLocks noChangeArrowheads="1"/>
          </p:cNvSpPr>
          <p:nvPr/>
        </p:nvSpPr>
        <p:spPr bwMode="auto">
          <a:xfrm>
            <a:off x="3995738" y="1412875"/>
            <a:ext cx="481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-3</a:t>
            </a:r>
          </a:p>
        </p:txBody>
      </p:sp>
      <p:sp>
        <p:nvSpPr>
          <p:cNvPr id="87062" name="Text Box 22"/>
          <p:cNvSpPr txBox="1">
            <a:spLocks noChangeArrowheads="1"/>
          </p:cNvSpPr>
          <p:nvPr/>
        </p:nvSpPr>
        <p:spPr bwMode="auto">
          <a:xfrm>
            <a:off x="1763713" y="1412875"/>
            <a:ext cx="481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-3</a:t>
            </a:r>
          </a:p>
        </p:txBody>
      </p:sp>
      <p:sp>
        <p:nvSpPr>
          <p:cNvPr id="87064" name="Text Box 24"/>
          <p:cNvSpPr txBox="1">
            <a:spLocks noChangeArrowheads="1"/>
          </p:cNvSpPr>
          <p:nvPr/>
        </p:nvSpPr>
        <p:spPr bwMode="auto">
          <a:xfrm>
            <a:off x="900113" y="3068638"/>
            <a:ext cx="378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C0000"/>
                </a:solidFill>
                <a:latin typeface="Times New Roman" pitchFamily="18" charset="0"/>
              </a:rPr>
              <a:t>-3 + (-3) + (-3) = -9</a:t>
            </a:r>
          </a:p>
        </p:txBody>
      </p:sp>
      <p:sp>
        <p:nvSpPr>
          <p:cNvPr id="87065" name="Text Box 25"/>
          <p:cNvSpPr txBox="1">
            <a:spLocks noChangeArrowheads="1"/>
          </p:cNvSpPr>
          <p:nvPr/>
        </p:nvSpPr>
        <p:spPr bwMode="auto">
          <a:xfrm>
            <a:off x="5076825" y="3068638"/>
            <a:ext cx="2425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latin typeface="Times New Roman" pitchFamily="18" charset="0"/>
              </a:rPr>
              <a:t>(-3) * 3 = -9</a:t>
            </a:r>
          </a:p>
        </p:txBody>
      </p:sp>
      <p:grpSp>
        <p:nvGrpSpPr>
          <p:cNvPr id="87067" name="Group 27"/>
          <p:cNvGrpSpPr>
            <a:grpSpLocks/>
          </p:cNvGrpSpPr>
          <p:nvPr/>
        </p:nvGrpSpPr>
        <p:grpSpPr bwMode="auto">
          <a:xfrm>
            <a:off x="323850" y="4581525"/>
            <a:ext cx="8569325" cy="914400"/>
            <a:chOff x="158" y="1480"/>
            <a:chExt cx="5398" cy="576"/>
          </a:xfrm>
        </p:grpSpPr>
        <p:sp>
          <p:nvSpPr>
            <p:cNvPr id="85009" name="Rectangle 28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400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      -9      -8      -7</a:t>
              </a:r>
              <a:r>
                <a:rPr lang="ru-RU" sz="2400" b="1" i="1">
                  <a:latin typeface="Times New Roman" pitchFamily="18" charset="0"/>
                </a:rPr>
                <a:t>      -</a:t>
              </a:r>
              <a:r>
                <a:rPr lang="ru-RU" sz="2400" b="1">
                  <a:latin typeface="Times New Roman" pitchFamily="18" charset="0"/>
                </a:rPr>
                <a:t>6</a:t>
              </a:r>
              <a:r>
                <a:rPr lang="ru-RU" sz="2400" b="1" i="1">
                  <a:latin typeface="Georgia" pitchFamily="18" charset="0"/>
                </a:rPr>
                <a:t>      </a:t>
              </a:r>
              <a:r>
                <a:rPr lang="ru-RU" sz="2400" b="1">
                  <a:latin typeface="Times New Roman" pitchFamily="18" charset="0"/>
                </a:rPr>
                <a:t>-5      -4      -3      -2      -1        0       1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85010" name="Line 29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1" name="Line 30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2" name="Line 31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3" name="Line 32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4" name="Line 33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5" name="Line 34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6" name="Line 35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7" name="Line 36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8" name="Line 37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9" name="Line 38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0" name="Line 39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1" name="Line 40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7081" name="Freeform 41"/>
          <p:cNvSpPr>
            <a:spLocks/>
          </p:cNvSpPr>
          <p:nvPr/>
        </p:nvSpPr>
        <p:spPr bwMode="auto">
          <a:xfrm>
            <a:off x="4643438" y="4437063"/>
            <a:ext cx="2887662" cy="538162"/>
          </a:xfrm>
          <a:custGeom>
            <a:avLst/>
            <a:gdLst>
              <a:gd name="T0" fmla="*/ 2147483647 w 1819"/>
              <a:gd name="T1" fmla="*/ 2147483647 h 339"/>
              <a:gd name="T2" fmla="*/ 2147483647 w 1819"/>
              <a:gd name="T3" fmla="*/ 2147483647 h 339"/>
              <a:gd name="T4" fmla="*/ 2147483647 w 1819"/>
              <a:gd name="T5" fmla="*/ 2147483647 h 339"/>
              <a:gd name="T6" fmla="*/ 2147483647 w 1819"/>
              <a:gd name="T7" fmla="*/ 2147483647 h 339"/>
              <a:gd name="T8" fmla="*/ 0 w 1819"/>
              <a:gd name="T9" fmla="*/ 2147483647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9"/>
              <a:gd name="T16" fmla="*/ 0 h 339"/>
              <a:gd name="T17" fmla="*/ 1819 w 181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9" h="339">
                <a:moveTo>
                  <a:pt x="1819" y="339"/>
                </a:moveTo>
                <a:cubicBezTo>
                  <a:pt x="1742" y="295"/>
                  <a:pt x="1507" y="132"/>
                  <a:pt x="1356" y="76"/>
                </a:cubicBezTo>
                <a:cubicBezTo>
                  <a:pt x="1205" y="20"/>
                  <a:pt x="1066" y="0"/>
                  <a:pt x="914" y="1"/>
                </a:cubicBezTo>
                <a:cubicBezTo>
                  <a:pt x="762" y="2"/>
                  <a:pt x="594" y="32"/>
                  <a:pt x="442" y="85"/>
                </a:cubicBezTo>
                <a:cubicBezTo>
                  <a:pt x="290" y="138"/>
                  <a:pt x="92" y="272"/>
                  <a:pt x="0" y="321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7082" name="Freeform 42"/>
          <p:cNvSpPr>
            <a:spLocks/>
          </p:cNvSpPr>
          <p:nvPr/>
        </p:nvSpPr>
        <p:spPr bwMode="auto">
          <a:xfrm>
            <a:off x="1763713" y="4437063"/>
            <a:ext cx="2887662" cy="538162"/>
          </a:xfrm>
          <a:custGeom>
            <a:avLst/>
            <a:gdLst>
              <a:gd name="T0" fmla="*/ 2147483647 w 1819"/>
              <a:gd name="T1" fmla="*/ 2147483647 h 339"/>
              <a:gd name="T2" fmla="*/ 2147483647 w 1819"/>
              <a:gd name="T3" fmla="*/ 2147483647 h 339"/>
              <a:gd name="T4" fmla="*/ 2147483647 w 1819"/>
              <a:gd name="T5" fmla="*/ 2147483647 h 339"/>
              <a:gd name="T6" fmla="*/ 2147483647 w 1819"/>
              <a:gd name="T7" fmla="*/ 2147483647 h 339"/>
              <a:gd name="T8" fmla="*/ 0 w 1819"/>
              <a:gd name="T9" fmla="*/ 2147483647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9"/>
              <a:gd name="T16" fmla="*/ 0 h 339"/>
              <a:gd name="T17" fmla="*/ 1819 w 181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9" h="339">
                <a:moveTo>
                  <a:pt x="1819" y="339"/>
                </a:moveTo>
                <a:cubicBezTo>
                  <a:pt x="1742" y="295"/>
                  <a:pt x="1507" y="132"/>
                  <a:pt x="1356" y="76"/>
                </a:cubicBezTo>
                <a:cubicBezTo>
                  <a:pt x="1205" y="20"/>
                  <a:pt x="1066" y="0"/>
                  <a:pt x="914" y="1"/>
                </a:cubicBezTo>
                <a:cubicBezTo>
                  <a:pt x="762" y="2"/>
                  <a:pt x="594" y="32"/>
                  <a:pt x="442" y="85"/>
                </a:cubicBezTo>
                <a:cubicBezTo>
                  <a:pt x="290" y="138"/>
                  <a:pt x="92" y="272"/>
                  <a:pt x="0" y="321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7083" name="Text Box 43"/>
          <p:cNvSpPr txBox="1">
            <a:spLocks noChangeArrowheads="1"/>
          </p:cNvSpPr>
          <p:nvPr/>
        </p:nvSpPr>
        <p:spPr bwMode="auto">
          <a:xfrm>
            <a:off x="5940425" y="3933825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-4</a:t>
            </a:r>
          </a:p>
        </p:txBody>
      </p:sp>
      <p:sp>
        <p:nvSpPr>
          <p:cNvPr id="87084" name="Text Box 44"/>
          <p:cNvSpPr txBox="1">
            <a:spLocks noChangeArrowheads="1"/>
          </p:cNvSpPr>
          <p:nvPr/>
        </p:nvSpPr>
        <p:spPr bwMode="auto">
          <a:xfrm>
            <a:off x="2987675" y="3933825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-4</a:t>
            </a:r>
          </a:p>
        </p:txBody>
      </p:sp>
      <p:sp>
        <p:nvSpPr>
          <p:cNvPr id="87086" name="Text Box 46"/>
          <p:cNvSpPr txBox="1">
            <a:spLocks noChangeArrowheads="1"/>
          </p:cNvSpPr>
          <p:nvPr/>
        </p:nvSpPr>
        <p:spPr bwMode="auto">
          <a:xfrm>
            <a:off x="1979613" y="5516563"/>
            <a:ext cx="2609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C0000"/>
                </a:solidFill>
                <a:latin typeface="Times New Roman" pitchFamily="18" charset="0"/>
              </a:rPr>
              <a:t>-4 + (-4) = -8</a:t>
            </a:r>
          </a:p>
        </p:txBody>
      </p:sp>
      <p:sp>
        <p:nvSpPr>
          <p:cNvPr id="87087" name="Text Box 47"/>
          <p:cNvSpPr txBox="1">
            <a:spLocks noChangeArrowheads="1"/>
          </p:cNvSpPr>
          <p:nvPr/>
        </p:nvSpPr>
        <p:spPr bwMode="auto">
          <a:xfrm>
            <a:off x="5219700" y="5445125"/>
            <a:ext cx="2425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latin typeface="Times New Roman" pitchFamily="18" charset="0"/>
              </a:rPr>
              <a:t>(-4) * 2 = 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2000"/>
                                        <p:tgtEl>
                                          <p:spTgt spid="8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7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7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7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7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7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7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2000"/>
                                        <p:tgtEl>
                                          <p:spTgt spid="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2000"/>
                                        <p:tgtEl>
                                          <p:spTgt spid="87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7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7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7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7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7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7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87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7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7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87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7" grpId="0" animBg="1"/>
      <p:bldP spid="87058" grpId="0" animBg="1"/>
      <p:bldP spid="87059" grpId="0" animBg="1"/>
      <p:bldP spid="87060" grpId="0"/>
      <p:bldP spid="87061" grpId="0"/>
      <p:bldP spid="87062" grpId="0"/>
      <p:bldP spid="87064" grpId="0"/>
      <p:bldP spid="87065" grpId="0"/>
      <p:bldP spid="87081" grpId="0" animBg="1"/>
      <p:bldP spid="87082" grpId="0" animBg="1"/>
      <p:bldP spid="87083" grpId="0"/>
      <p:bldP spid="87084" grpId="0"/>
      <p:bldP spid="87086" grpId="0"/>
      <p:bldP spid="870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AutoShape 3"/>
          <p:cNvSpPr>
            <a:spLocks noChangeArrowheads="1"/>
          </p:cNvSpPr>
          <p:nvPr/>
        </p:nvSpPr>
        <p:spPr bwMode="auto">
          <a:xfrm>
            <a:off x="0" y="333375"/>
            <a:ext cx="4176713" cy="1152525"/>
          </a:xfrm>
          <a:prstGeom prst="wedgeEllipseCallout">
            <a:avLst>
              <a:gd name="adj1" fmla="val -24384"/>
              <a:gd name="adj2" fmla="val 180579"/>
            </a:avLst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4000" b="1" i="1">
                <a:solidFill>
                  <a:srgbClr val="660066"/>
                </a:solidFill>
                <a:latin typeface="Georgia" pitchFamily="18" charset="0"/>
              </a:rPr>
              <a:t>Висновок</a:t>
            </a:r>
          </a:p>
        </p:txBody>
      </p:sp>
      <p:pic>
        <p:nvPicPr>
          <p:cNvPr id="91140" name="Picture 4" descr="BOY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997200"/>
            <a:ext cx="175260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4140200" y="333375"/>
            <a:ext cx="4608513" cy="22828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При множенні двох чисел с різними знаками в результаті отримуємо від</a:t>
            </a:r>
            <a:r>
              <a:rPr lang="en-US" sz="2400" b="1" i="1">
                <a:solidFill>
                  <a:srgbClr val="FF0000"/>
                </a:solidFill>
                <a:latin typeface="Georgia" pitchFamily="18" charset="0"/>
              </a:rPr>
              <a:t>`</a:t>
            </a:r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ємне  число, модуль якого дорівнює добудку модулів множників</a:t>
            </a:r>
          </a:p>
        </p:txBody>
      </p:sp>
      <p:sp>
        <p:nvSpPr>
          <p:cNvPr id="91142" name="Oval 6"/>
          <p:cNvSpPr>
            <a:spLocks noChangeArrowheads="1"/>
          </p:cNvSpPr>
          <p:nvPr/>
        </p:nvSpPr>
        <p:spPr bwMode="auto">
          <a:xfrm>
            <a:off x="2987675" y="4941888"/>
            <a:ext cx="792163" cy="78105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/>
              <a:t>+</a:t>
            </a:r>
          </a:p>
        </p:txBody>
      </p:sp>
      <p:sp>
        <p:nvSpPr>
          <p:cNvPr id="91143" name="Oval 7"/>
          <p:cNvSpPr>
            <a:spLocks noChangeArrowheads="1"/>
          </p:cNvSpPr>
          <p:nvPr/>
        </p:nvSpPr>
        <p:spPr bwMode="auto">
          <a:xfrm>
            <a:off x="4932363" y="4941888"/>
            <a:ext cx="638175" cy="7810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91144" name="Oval 8"/>
          <p:cNvSpPr>
            <a:spLocks noChangeArrowheads="1"/>
          </p:cNvSpPr>
          <p:nvPr/>
        </p:nvSpPr>
        <p:spPr bwMode="auto">
          <a:xfrm>
            <a:off x="4284663" y="3932238"/>
            <a:ext cx="792162" cy="78105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/>
              <a:t>+</a:t>
            </a:r>
          </a:p>
        </p:txBody>
      </p:sp>
      <p:sp>
        <p:nvSpPr>
          <p:cNvPr id="91145" name="Oval 9"/>
          <p:cNvSpPr>
            <a:spLocks noChangeArrowheads="1"/>
          </p:cNvSpPr>
          <p:nvPr/>
        </p:nvSpPr>
        <p:spPr bwMode="auto">
          <a:xfrm>
            <a:off x="4932363" y="3933825"/>
            <a:ext cx="638175" cy="7810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=</a:t>
            </a:r>
          </a:p>
        </p:txBody>
      </p:sp>
      <p:grpSp>
        <p:nvGrpSpPr>
          <p:cNvPr id="91146" name="Group 10"/>
          <p:cNvGrpSpPr>
            <a:grpSpLocks/>
          </p:cNvGrpSpPr>
          <p:nvPr/>
        </p:nvGrpSpPr>
        <p:grpSpPr bwMode="auto">
          <a:xfrm rot="226337">
            <a:off x="3924300" y="5192713"/>
            <a:ext cx="288925" cy="288925"/>
            <a:chOff x="305" y="3033"/>
            <a:chExt cx="182" cy="182"/>
          </a:xfrm>
        </p:grpSpPr>
        <p:sp>
          <p:nvSpPr>
            <p:cNvPr id="86040" name="Line 11"/>
            <p:cNvSpPr>
              <a:spLocks noChangeShapeType="1"/>
            </p:cNvSpPr>
            <p:nvPr/>
          </p:nvSpPr>
          <p:spPr bwMode="auto">
            <a:xfrm>
              <a:off x="305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41" name="Line 12"/>
            <p:cNvSpPr>
              <a:spLocks noChangeShapeType="1"/>
            </p:cNvSpPr>
            <p:nvPr/>
          </p:nvSpPr>
          <p:spPr bwMode="auto">
            <a:xfrm rot="5400000">
              <a:off x="306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149" name="Group 13"/>
          <p:cNvGrpSpPr>
            <a:grpSpLocks/>
          </p:cNvGrpSpPr>
          <p:nvPr/>
        </p:nvGrpSpPr>
        <p:grpSpPr bwMode="auto">
          <a:xfrm rot="226337">
            <a:off x="3924300" y="4219575"/>
            <a:ext cx="288925" cy="288925"/>
            <a:chOff x="305" y="3033"/>
            <a:chExt cx="182" cy="182"/>
          </a:xfrm>
        </p:grpSpPr>
        <p:sp>
          <p:nvSpPr>
            <p:cNvPr id="86038" name="Line 14"/>
            <p:cNvSpPr>
              <a:spLocks noChangeShapeType="1"/>
            </p:cNvSpPr>
            <p:nvPr/>
          </p:nvSpPr>
          <p:spPr bwMode="auto">
            <a:xfrm>
              <a:off x="305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39" name="Line 15"/>
            <p:cNvSpPr>
              <a:spLocks noChangeShapeType="1"/>
            </p:cNvSpPr>
            <p:nvPr/>
          </p:nvSpPr>
          <p:spPr bwMode="auto">
            <a:xfrm rot="5400000">
              <a:off x="306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152" name="Group 16"/>
          <p:cNvGrpSpPr>
            <a:grpSpLocks/>
          </p:cNvGrpSpPr>
          <p:nvPr/>
        </p:nvGrpSpPr>
        <p:grpSpPr bwMode="auto">
          <a:xfrm>
            <a:off x="5437188" y="4940300"/>
            <a:ext cx="792162" cy="781050"/>
            <a:chOff x="2336" y="2545"/>
            <a:chExt cx="499" cy="492"/>
          </a:xfrm>
        </p:grpSpPr>
        <p:sp>
          <p:nvSpPr>
            <p:cNvPr id="86036" name="Oval 17"/>
            <p:cNvSpPr>
              <a:spLocks noChangeArrowheads="1"/>
            </p:cNvSpPr>
            <p:nvPr/>
          </p:nvSpPr>
          <p:spPr bwMode="auto">
            <a:xfrm>
              <a:off x="2336" y="2545"/>
              <a:ext cx="499" cy="492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/>
            </a:p>
          </p:txBody>
        </p:sp>
        <p:sp>
          <p:nvSpPr>
            <p:cNvPr id="86037" name="Line 18"/>
            <p:cNvSpPr>
              <a:spLocks noChangeShapeType="1"/>
            </p:cNvSpPr>
            <p:nvPr/>
          </p:nvSpPr>
          <p:spPr bwMode="auto">
            <a:xfrm>
              <a:off x="2450" y="2795"/>
              <a:ext cx="27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155" name="Group 19"/>
          <p:cNvGrpSpPr>
            <a:grpSpLocks/>
          </p:cNvGrpSpPr>
          <p:nvPr/>
        </p:nvGrpSpPr>
        <p:grpSpPr bwMode="auto">
          <a:xfrm>
            <a:off x="5437188" y="3932238"/>
            <a:ext cx="792162" cy="781050"/>
            <a:chOff x="2336" y="3158"/>
            <a:chExt cx="499" cy="492"/>
          </a:xfrm>
        </p:grpSpPr>
        <p:sp>
          <p:nvSpPr>
            <p:cNvPr id="86034" name="Oval 20"/>
            <p:cNvSpPr>
              <a:spLocks noChangeArrowheads="1"/>
            </p:cNvSpPr>
            <p:nvPr/>
          </p:nvSpPr>
          <p:spPr bwMode="auto">
            <a:xfrm>
              <a:off x="2336" y="3158"/>
              <a:ext cx="499" cy="492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/>
            </a:p>
          </p:txBody>
        </p:sp>
        <p:sp>
          <p:nvSpPr>
            <p:cNvPr id="86035" name="Line 21"/>
            <p:cNvSpPr>
              <a:spLocks noChangeShapeType="1"/>
            </p:cNvSpPr>
            <p:nvPr/>
          </p:nvSpPr>
          <p:spPr bwMode="auto">
            <a:xfrm>
              <a:off x="2449" y="3404"/>
              <a:ext cx="27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158" name="Group 22"/>
          <p:cNvGrpSpPr>
            <a:grpSpLocks/>
          </p:cNvGrpSpPr>
          <p:nvPr/>
        </p:nvGrpSpPr>
        <p:grpSpPr bwMode="auto">
          <a:xfrm>
            <a:off x="2987675" y="3933825"/>
            <a:ext cx="792163" cy="781050"/>
            <a:chOff x="793" y="3159"/>
            <a:chExt cx="499" cy="492"/>
          </a:xfrm>
        </p:grpSpPr>
        <p:sp>
          <p:nvSpPr>
            <p:cNvPr id="86032" name="Oval 23"/>
            <p:cNvSpPr>
              <a:spLocks noChangeArrowheads="1"/>
            </p:cNvSpPr>
            <p:nvPr/>
          </p:nvSpPr>
          <p:spPr bwMode="auto">
            <a:xfrm>
              <a:off x="793" y="3159"/>
              <a:ext cx="499" cy="492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/>
            </a:p>
          </p:txBody>
        </p:sp>
        <p:sp>
          <p:nvSpPr>
            <p:cNvPr id="86033" name="Line 24"/>
            <p:cNvSpPr>
              <a:spLocks noChangeShapeType="1"/>
            </p:cNvSpPr>
            <p:nvPr/>
          </p:nvSpPr>
          <p:spPr bwMode="auto">
            <a:xfrm>
              <a:off x="906" y="3405"/>
              <a:ext cx="27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161" name="Group 25"/>
          <p:cNvGrpSpPr>
            <a:grpSpLocks/>
          </p:cNvGrpSpPr>
          <p:nvPr/>
        </p:nvGrpSpPr>
        <p:grpSpPr bwMode="auto">
          <a:xfrm>
            <a:off x="4284663" y="4940300"/>
            <a:ext cx="792162" cy="781050"/>
            <a:chOff x="1610" y="2545"/>
            <a:chExt cx="499" cy="492"/>
          </a:xfrm>
        </p:grpSpPr>
        <p:sp>
          <p:nvSpPr>
            <p:cNvPr id="86030" name="Oval 26"/>
            <p:cNvSpPr>
              <a:spLocks noChangeArrowheads="1"/>
            </p:cNvSpPr>
            <p:nvPr/>
          </p:nvSpPr>
          <p:spPr bwMode="auto">
            <a:xfrm>
              <a:off x="1610" y="2545"/>
              <a:ext cx="499" cy="492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/>
            </a:p>
          </p:txBody>
        </p:sp>
        <p:sp>
          <p:nvSpPr>
            <p:cNvPr id="86031" name="Line 27"/>
            <p:cNvSpPr>
              <a:spLocks noChangeShapeType="1"/>
            </p:cNvSpPr>
            <p:nvPr/>
          </p:nvSpPr>
          <p:spPr bwMode="auto">
            <a:xfrm>
              <a:off x="1701" y="2795"/>
              <a:ext cx="27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1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nimBg="1"/>
      <p:bldP spid="91141" grpId="0" animBg="1"/>
      <p:bldP spid="91143" grpId="0"/>
      <p:bldP spid="91144" grpId="0" animBg="1"/>
      <p:bldP spid="911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ctr"/>
          <a:lstStyle/>
          <a:p>
            <a:r>
              <a:rPr lang="ru-RU" b="0" i="1" smtClean="0">
                <a:solidFill>
                  <a:srgbClr val="660066"/>
                </a:solidFill>
                <a:latin typeface="Georgia" pitchFamily="18" charset="0"/>
              </a:rPr>
              <a:t>Виконайте множення</a:t>
            </a:r>
          </a:p>
        </p:txBody>
      </p:sp>
      <p:sp>
        <p:nvSpPr>
          <p:cNvPr id="88068" name="WordArt 4"/>
          <p:cNvSpPr>
            <a:spLocks noChangeArrowheads="1" noChangeShapeType="1" noTextEdit="1"/>
          </p:cNvSpPr>
          <p:nvPr/>
        </p:nvSpPr>
        <p:spPr bwMode="auto">
          <a:xfrm>
            <a:off x="1258888" y="1268413"/>
            <a:ext cx="31686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-7 * 5 =</a:t>
            </a:r>
          </a:p>
        </p:txBody>
      </p:sp>
      <p:sp>
        <p:nvSpPr>
          <p:cNvPr id="88069" name="WordArt 5"/>
          <p:cNvSpPr>
            <a:spLocks noChangeArrowheads="1" noChangeShapeType="1" noTextEdit="1"/>
          </p:cNvSpPr>
          <p:nvPr/>
        </p:nvSpPr>
        <p:spPr bwMode="auto">
          <a:xfrm>
            <a:off x="827088" y="2420938"/>
            <a:ext cx="3671887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 * (-3) =</a:t>
            </a:r>
          </a:p>
        </p:txBody>
      </p:sp>
      <p:sp>
        <p:nvSpPr>
          <p:cNvPr id="88070" name="WordArt 6"/>
          <p:cNvSpPr>
            <a:spLocks noChangeArrowheads="1" noChangeShapeType="1" noTextEdit="1"/>
          </p:cNvSpPr>
          <p:nvPr/>
        </p:nvSpPr>
        <p:spPr bwMode="auto">
          <a:xfrm>
            <a:off x="611188" y="3789363"/>
            <a:ext cx="381635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20 * (-4) =</a:t>
            </a:r>
          </a:p>
        </p:txBody>
      </p:sp>
      <p:sp>
        <p:nvSpPr>
          <p:cNvPr id="88071" name="WordArt 7"/>
          <p:cNvSpPr>
            <a:spLocks noChangeArrowheads="1" noChangeShapeType="1" noTextEdit="1"/>
          </p:cNvSpPr>
          <p:nvPr/>
        </p:nvSpPr>
        <p:spPr bwMode="auto">
          <a:xfrm>
            <a:off x="971550" y="5084763"/>
            <a:ext cx="34559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CCFF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-5 * 15 =</a:t>
            </a:r>
          </a:p>
        </p:txBody>
      </p:sp>
      <p:sp>
        <p:nvSpPr>
          <p:cNvPr id="88072" name="AutoShape 8"/>
          <p:cNvSpPr>
            <a:spLocks noChangeArrowheads="1"/>
          </p:cNvSpPr>
          <p:nvPr/>
        </p:nvSpPr>
        <p:spPr bwMode="auto">
          <a:xfrm>
            <a:off x="4427538" y="981075"/>
            <a:ext cx="2736850" cy="113030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 i="1">
                <a:solidFill>
                  <a:srgbClr val="660066"/>
                </a:solidFill>
                <a:latin typeface="Times New Roman" pitchFamily="18" charset="0"/>
              </a:rPr>
              <a:t>-35</a:t>
            </a:r>
          </a:p>
        </p:txBody>
      </p:sp>
      <p:sp>
        <p:nvSpPr>
          <p:cNvPr id="88073" name="AutoShape 9"/>
          <p:cNvSpPr>
            <a:spLocks noChangeArrowheads="1"/>
          </p:cNvSpPr>
          <p:nvPr/>
        </p:nvSpPr>
        <p:spPr bwMode="auto">
          <a:xfrm>
            <a:off x="4500563" y="2205038"/>
            <a:ext cx="2736850" cy="113030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 i="1">
                <a:solidFill>
                  <a:srgbClr val="660066"/>
                </a:solidFill>
                <a:latin typeface="Times New Roman" pitchFamily="18" charset="0"/>
              </a:rPr>
              <a:t>-18</a:t>
            </a:r>
          </a:p>
        </p:txBody>
      </p:sp>
      <p:sp>
        <p:nvSpPr>
          <p:cNvPr id="88074" name="AutoShape 10"/>
          <p:cNvSpPr>
            <a:spLocks noChangeArrowheads="1"/>
          </p:cNvSpPr>
          <p:nvPr/>
        </p:nvSpPr>
        <p:spPr bwMode="auto">
          <a:xfrm>
            <a:off x="4572000" y="3573463"/>
            <a:ext cx="2736850" cy="113030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 i="1">
                <a:solidFill>
                  <a:srgbClr val="660066"/>
                </a:solidFill>
                <a:latin typeface="Times New Roman" pitchFamily="18" charset="0"/>
              </a:rPr>
              <a:t>-80</a:t>
            </a:r>
          </a:p>
        </p:txBody>
      </p:sp>
      <p:sp>
        <p:nvSpPr>
          <p:cNvPr id="88075" name="AutoShape 11"/>
          <p:cNvSpPr>
            <a:spLocks noChangeArrowheads="1"/>
          </p:cNvSpPr>
          <p:nvPr/>
        </p:nvSpPr>
        <p:spPr bwMode="auto">
          <a:xfrm>
            <a:off x="4500563" y="4868863"/>
            <a:ext cx="2736850" cy="113030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CC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 i="1">
                <a:solidFill>
                  <a:srgbClr val="660066"/>
                </a:solidFill>
                <a:latin typeface="Times New Roman" pitchFamily="18" charset="0"/>
              </a:rPr>
              <a:t>-75</a:t>
            </a:r>
          </a:p>
        </p:txBody>
      </p:sp>
      <p:sp>
        <p:nvSpPr>
          <p:cNvPr id="88076" name="WordArt 12"/>
          <p:cNvSpPr>
            <a:spLocks noChangeArrowheads="1" noChangeShapeType="1" noTextEdit="1"/>
          </p:cNvSpPr>
          <p:nvPr/>
        </p:nvSpPr>
        <p:spPr bwMode="auto">
          <a:xfrm>
            <a:off x="1042988" y="1268413"/>
            <a:ext cx="338455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 * (-7) =</a:t>
            </a:r>
          </a:p>
        </p:txBody>
      </p:sp>
      <p:sp>
        <p:nvSpPr>
          <p:cNvPr id="88077" name="WordArt 13"/>
          <p:cNvSpPr>
            <a:spLocks noChangeArrowheads="1" noChangeShapeType="1" noTextEdit="1"/>
          </p:cNvSpPr>
          <p:nvPr/>
        </p:nvSpPr>
        <p:spPr bwMode="auto">
          <a:xfrm>
            <a:off x="1042988" y="2492375"/>
            <a:ext cx="345598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-3 * 6  =</a:t>
            </a:r>
          </a:p>
        </p:txBody>
      </p:sp>
      <p:sp>
        <p:nvSpPr>
          <p:cNvPr id="88078" name="WordArt 14"/>
          <p:cNvSpPr>
            <a:spLocks noChangeArrowheads="1" noChangeShapeType="1" noTextEdit="1"/>
          </p:cNvSpPr>
          <p:nvPr/>
        </p:nvSpPr>
        <p:spPr bwMode="auto">
          <a:xfrm>
            <a:off x="755650" y="3789363"/>
            <a:ext cx="37433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-4 * 20  =</a:t>
            </a:r>
          </a:p>
        </p:txBody>
      </p:sp>
      <p:sp>
        <p:nvSpPr>
          <p:cNvPr id="88079" name="WordArt 15"/>
          <p:cNvSpPr>
            <a:spLocks noChangeArrowheads="1" noChangeShapeType="1" noTextEdit="1"/>
          </p:cNvSpPr>
          <p:nvPr/>
        </p:nvSpPr>
        <p:spPr bwMode="auto">
          <a:xfrm>
            <a:off x="684213" y="5157788"/>
            <a:ext cx="374491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CCFF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15 * (-5)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8" grpId="0" animBg="1"/>
      <p:bldP spid="88068" grpId="1" animBg="1"/>
      <p:bldP spid="88069" grpId="0" animBg="1"/>
      <p:bldP spid="88069" grpId="1" animBg="1"/>
      <p:bldP spid="88070" grpId="0" animBg="1"/>
      <p:bldP spid="88070" grpId="1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75" grpId="0" animBg="1"/>
      <p:bldP spid="88076" grpId="0" animBg="1"/>
      <p:bldP spid="88077" grpId="0" animBg="1"/>
      <p:bldP spid="88078" grpId="0" animBg="1"/>
      <p:bldP spid="88079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206</TotalTime>
  <Words>279</Words>
  <Application>Microsoft Office PowerPoint</Application>
  <PresentationFormat>On-screen Show (4:3)</PresentationFormat>
  <Paragraphs>126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6" baseType="lpstr">
      <vt:lpstr>Arial</vt:lpstr>
      <vt:lpstr>Wingdings</vt:lpstr>
      <vt:lpstr>Calibri</vt:lpstr>
      <vt:lpstr>Cambria</vt:lpstr>
      <vt:lpstr>Wingdings 2</vt:lpstr>
      <vt:lpstr>Perpetua</vt:lpstr>
      <vt:lpstr>Times New Roman</vt:lpstr>
      <vt:lpstr>Georgia</vt:lpstr>
      <vt:lpstr>Century Schoolbook</vt:lpstr>
      <vt:lpstr>Сеть</vt:lpstr>
      <vt:lpstr>Справедливость</vt:lpstr>
      <vt:lpstr>Сеть</vt:lpstr>
      <vt:lpstr>Справедливость</vt:lpstr>
      <vt:lpstr>Справедливость</vt:lpstr>
      <vt:lpstr>Справедливость</vt:lpstr>
      <vt:lpstr>Формула</vt:lpstr>
      <vt:lpstr>Тема уроку:  Множення раціональних чисел.</vt:lpstr>
      <vt:lpstr>Слайд 2</vt:lpstr>
      <vt:lpstr>Повторення</vt:lpstr>
      <vt:lpstr>Слайд 4</vt:lpstr>
      <vt:lpstr>Слайд 5</vt:lpstr>
      <vt:lpstr>Слайд 6</vt:lpstr>
      <vt:lpstr>Слайд 7</vt:lpstr>
      <vt:lpstr>Слайд 8</vt:lpstr>
      <vt:lpstr>Виконайте множення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Правило умножения для комбинаторных задач.</dc:title>
  <dc:creator>Трофимов</dc:creator>
  <cp:lastModifiedBy>Admin</cp:lastModifiedBy>
  <cp:revision>27</cp:revision>
  <dcterms:created xsi:type="dcterms:W3CDTF">2008-11-30T14:49:01Z</dcterms:created>
  <dcterms:modified xsi:type="dcterms:W3CDTF">2015-12-08T12:38:44Z</dcterms:modified>
</cp:coreProperties>
</file>